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0" r:id="rId3"/>
    <p:sldId id="261" r:id="rId4"/>
    <p:sldId id="287" r:id="rId5"/>
    <p:sldId id="258" r:id="rId6"/>
    <p:sldId id="257" r:id="rId7"/>
    <p:sldId id="259" r:id="rId8"/>
    <p:sldId id="285" r:id="rId9"/>
    <p:sldId id="286" r:id="rId10"/>
    <p:sldId id="262" r:id="rId11"/>
    <p:sldId id="263" r:id="rId12"/>
    <p:sldId id="264" r:id="rId13"/>
    <p:sldId id="283" r:id="rId14"/>
    <p:sldId id="265" r:id="rId15"/>
    <p:sldId id="282" r:id="rId16"/>
    <p:sldId id="279" r:id="rId17"/>
    <p:sldId id="266" r:id="rId18"/>
    <p:sldId id="267" r:id="rId19"/>
    <p:sldId id="268" r:id="rId20"/>
    <p:sldId id="269" r:id="rId21"/>
    <p:sldId id="284" r:id="rId22"/>
    <p:sldId id="270" r:id="rId23"/>
    <p:sldId id="272" r:id="rId24"/>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94660"/>
  </p:normalViewPr>
  <p:slideViewPr>
    <p:cSldViewPr>
      <p:cViewPr varScale="1">
        <p:scale>
          <a:sx n="138" d="100"/>
          <a:sy n="138" d="100"/>
        </p:scale>
        <p:origin x="786" y="12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20.png>
</file>

<file path=ppt/media/image21.jpg>
</file>

<file path=ppt/media/image22.jpg>
</file>

<file path=ppt/media/image23.jpg>
</file>

<file path=ppt/media/image24.jp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jpg>
</file>

<file path=ppt/media/image33.jpg>
</file>

<file path=ppt/media/image34.jpg>
</file>

<file path=ppt/media/image35.png>
</file>

<file path=ppt/media/image36.png>
</file>

<file path=ppt/media/image37.jpg>
</file>

<file path=ppt/media/image38.png>
</file>

<file path=ppt/media/image39.png>
</file>

<file path=ppt/media/image4.jpg>
</file>

<file path=ppt/media/image40.jp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2625" y="670544"/>
            <a:ext cx="7778750" cy="36068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12/16/2024</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chemeClr val="tx1"/>
                </a:solidFill>
                <a:latin typeface="Georgia"/>
                <a:cs typeface="Georgi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12/16/2024</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chemeClr val="tx1"/>
                </a:solidFill>
                <a:latin typeface="Georgia"/>
                <a:cs typeface="Georgia"/>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12/16/2024</a:t>
            </a:fld>
            <a:endParaRPr lang="en-US"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chemeClr val="tx1"/>
                </a:solidFill>
                <a:latin typeface="Georgia"/>
                <a:cs typeface="Georg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12/16/2024</a:t>
            </a:fld>
            <a:endParaRPr lang="en-US" dirty="0"/>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12/16/2024</a:t>
            </a:fld>
            <a:endParaRPr lang="en-US" dirty="0"/>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342900" y="532769"/>
            <a:ext cx="8435340" cy="0"/>
          </a:xfrm>
          <a:custGeom>
            <a:avLst/>
            <a:gdLst/>
            <a:ahLst/>
            <a:cxnLst/>
            <a:rect l="l" t="t" r="r" b="b"/>
            <a:pathLst>
              <a:path w="8435340">
                <a:moveTo>
                  <a:pt x="0" y="0"/>
                </a:moveTo>
                <a:lnTo>
                  <a:pt x="8435339" y="0"/>
                </a:lnTo>
              </a:path>
            </a:pathLst>
          </a:custGeom>
          <a:ln w="25399">
            <a:solidFill>
              <a:srgbClr val="4472C4"/>
            </a:solidFill>
          </a:ln>
        </p:spPr>
        <p:txBody>
          <a:bodyPr wrap="square" lIns="0" tIns="0" rIns="0" bIns="0" rtlCol="0"/>
          <a:lstStyle/>
          <a:p>
            <a:endParaRPr dirty="0"/>
          </a:p>
        </p:txBody>
      </p:sp>
      <p:sp>
        <p:nvSpPr>
          <p:cNvPr id="17" name="bg object 17"/>
          <p:cNvSpPr/>
          <p:nvPr/>
        </p:nvSpPr>
        <p:spPr>
          <a:xfrm>
            <a:off x="0" y="4620022"/>
            <a:ext cx="9144000" cy="25400"/>
          </a:xfrm>
          <a:custGeom>
            <a:avLst/>
            <a:gdLst/>
            <a:ahLst/>
            <a:cxnLst/>
            <a:rect l="l" t="t" r="r" b="b"/>
            <a:pathLst>
              <a:path w="9144000" h="25400">
                <a:moveTo>
                  <a:pt x="0" y="25399"/>
                </a:moveTo>
                <a:lnTo>
                  <a:pt x="0" y="0"/>
                </a:lnTo>
                <a:lnTo>
                  <a:pt x="9143999" y="0"/>
                </a:lnTo>
                <a:lnTo>
                  <a:pt x="9143999" y="25399"/>
                </a:lnTo>
                <a:lnTo>
                  <a:pt x="0" y="25399"/>
                </a:lnTo>
                <a:close/>
              </a:path>
            </a:pathLst>
          </a:custGeom>
          <a:solidFill>
            <a:srgbClr val="4472C4"/>
          </a:solidFill>
        </p:spPr>
        <p:txBody>
          <a:bodyPr wrap="square" lIns="0" tIns="0" rIns="0" bIns="0" rtlCol="0"/>
          <a:lstStyle/>
          <a:p>
            <a:endParaRPr dirty="0"/>
          </a:p>
        </p:txBody>
      </p:sp>
      <p:pic>
        <p:nvPicPr>
          <p:cNvPr id="18" name="bg object 18"/>
          <p:cNvPicPr/>
          <p:nvPr/>
        </p:nvPicPr>
        <p:blipFill>
          <a:blip r:embed="rId7" cstate="print"/>
          <a:stretch>
            <a:fillRect/>
          </a:stretch>
        </p:blipFill>
        <p:spPr>
          <a:xfrm>
            <a:off x="94050" y="4711479"/>
            <a:ext cx="497698" cy="385408"/>
          </a:xfrm>
          <a:prstGeom prst="rect">
            <a:avLst/>
          </a:prstGeom>
        </p:spPr>
      </p:pic>
      <p:pic>
        <p:nvPicPr>
          <p:cNvPr id="19" name="bg object 19"/>
          <p:cNvPicPr/>
          <p:nvPr/>
        </p:nvPicPr>
        <p:blipFill>
          <a:blip r:embed="rId8" cstate="print"/>
          <a:stretch>
            <a:fillRect/>
          </a:stretch>
        </p:blipFill>
        <p:spPr>
          <a:xfrm>
            <a:off x="8558569" y="4688173"/>
            <a:ext cx="439341" cy="432020"/>
          </a:xfrm>
          <a:prstGeom prst="rect">
            <a:avLst/>
          </a:prstGeom>
        </p:spPr>
      </p:pic>
      <p:sp>
        <p:nvSpPr>
          <p:cNvPr id="2" name="Holder 2"/>
          <p:cNvSpPr>
            <a:spLocks noGrp="1"/>
          </p:cNvSpPr>
          <p:nvPr>
            <p:ph type="title"/>
          </p:nvPr>
        </p:nvSpPr>
        <p:spPr>
          <a:xfrm>
            <a:off x="1276361" y="1841271"/>
            <a:ext cx="6591277" cy="1220470"/>
          </a:xfrm>
          <a:prstGeom prst="rect">
            <a:avLst/>
          </a:prstGeom>
        </p:spPr>
        <p:txBody>
          <a:bodyPr wrap="square" lIns="0" tIns="0" rIns="0" bIns="0">
            <a:spAutoFit/>
          </a:bodyPr>
          <a:lstStyle>
            <a:lvl1pPr>
              <a:defRPr sz="2800" b="0" i="0">
                <a:solidFill>
                  <a:schemeClr val="tx1"/>
                </a:solidFill>
                <a:latin typeface="Georgia"/>
                <a:cs typeface="Georgia"/>
              </a:defRPr>
            </a:lvl1pPr>
          </a:lstStyle>
          <a:p>
            <a:endParaRPr/>
          </a:p>
        </p:txBody>
      </p:sp>
      <p:sp>
        <p:nvSpPr>
          <p:cNvPr id="3" name="Holder 3"/>
          <p:cNvSpPr>
            <a:spLocks noGrp="1"/>
          </p:cNvSpPr>
          <p:nvPr>
            <p:ph type="body" idx="1"/>
          </p:nvPr>
        </p:nvSpPr>
        <p:spPr>
          <a:xfrm>
            <a:off x="853441" y="1352842"/>
            <a:ext cx="7437117" cy="237871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12/16/2024</a:t>
            </a:fld>
            <a:endParaRPr lang="en-US" dirty="0"/>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1.jpg"/><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4.jpg"/><Relationship Id="rId5" Type="http://schemas.openxmlformats.org/officeDocument/2006/relationships/image" Target="../media/image23.jpg"/><Relationship Id="rId4" Type="http://schemas.openxmlformats.org/officeDocument/2006/relationships/image" Target="../media/image22.jpg"/></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g"/><Relationship Id="rId1" Type="http://schemas.openxmlformats.org/officeDocument/2006/relationships/slideLayout" Target="../slideLayouts/slideLayout5.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60960" rIns="0" bIns="0" rtlCol="0">
            <a:spAutoFit/>
          </a:bodyPr>
          <a:lstStyle/>
          <a:p>
            <a:pPr marL="4445" marR="5080" algn="ctr">
              <a:lnSpc>
                <a:spcPts val="3020"/>
              </a:lnSpc>
              <a:spcBef>
                <a:spcPts val="480"/>
              </a:spcBef>
            </a:pPr>
            <a:r>
              <a:rPr spc="-5" dirty="0"/>
              <a:t>Smart Shoe for Wireless Ground Reaction </a:t>
            </a:r>
            <a:r>
              <a:rPr spc="-665" dirty="0"/>
              <a:t> </a:t>
            </a:r>
            <a:r>
              <a:rPr spc="-5" dirty="0"/>
              <a:t>Force</a:t>
            </a:r>
            <a:r>
              <a:rPr spc="-10" dirty="0"/>
              <a:t> </a:t>
            </a:r>
            <a:r>
              <a:rPr spc="-5" dirty="0"/>
              <a:t>Monitoring using</a:t>
            </a:r>
          </a:p>
          <a:p>
            <a:pPr algn="ctr">
              <a:lnSpc>
                <a:spcPts val="2985"/>
              </a:lnSpc>
            </a:pPr>
            <a:r>
              <a:rPr spc="-5" dirty="0"/>
              <a:t>Pressure</a:t>
            </a:r>
            <a:r>
              <a:rPr spc="-35" dirty="0"/>
              <a:t> </a:t>
            </a:r>
            <a:r>
              <a:rPr spc="-5" dirty="0"/>
              <a:t>Sensors</a:t>
            </a:r>
            <a:r>
              <a:rPr lang="en-US" spc="-5" dirty="0"/>
              <a:t> and Machine Learning</a:t>
            </a:r>
            <a:endParaRPr spc="-5" dirty="0"/>
          </a:p>
        </p:txBody>
      </p:sp>
      <p:pic>
        <p:nvPicPr>
          <p:cNvPr id="3" name="object 3"/>
          <p:cNvPicPr/>
          <p:nvPr/>
        </p:nvPicPr>
        <p:blipFill>
          <a:blip r:embed="rId2" cstate="print"/>
          <a:stretch>
            <a:fillRect/>
          </a:stretch>
        </p:blipFill>
        <p:spPr>
          <a:xfrm>
            <a:off x="77364" y="4690430"/>
            <a:ext cx="1886249" cy="453069"/>
          </a:xfrm>
          <a:prstGeom prst="rect">
            <a:avLst/>
          </a:prstGeom>
        </p:spPr>
      </p:pic>
      <p:sp>
        <p:nvSpPr>
          <p:cNvPr id="4" name="object 4"/>
          <p:cNvSpPr txBox="1"/>
          <p:nvPr/>
        </p:nvSpPr>
        <p:spPr>
          <a:xfrm>
            <a:off x="3561798" y="4818360"/>
            <a:ext cx="2016125" cy="162560"/>
          </a:xfrm>
          <a:prstGeom prst="rect">
            <a:avLst/>
          </a:prstGeom>
        </p:spPr>
        <p:txBody>
          <a:bodyPr vert="horz" wrap="square" lIns="0" tIns="12700" rIns="0" bIns="0" rtlCol="0">
            <a:spAutoFit/>
          </a:bodyPr>
          <a:lstStyle/>
          <a:p>
            <a:pPr marL="12700">
              <a:lnSpc>
                <a:spcPct val="100000"/>
              </a:lnSpc>
              <a:spcBef>
                <a:spcPts val="100"/>
              </a:spcBef>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
        <p:nvSpPr>
          <p:cNvPr id="5" name="TextBox 4">
            <a:extLst>
              <a:ext uri="{FF2B5EF4-FFF2-40B4-BE49-F238E27FC236}">
                <a16:creationId xmlns:a16="http://schemas.microsoft.com/office/drawing/2014/main" id="{2890DA8A-5986-BE35-1116-40EA751C217C}"/>
              </a:ext>
            </a:extLst>
          </p:cNvPr>
          <p:cNvSpPr txBox="1"/>
          <p:nvPr/>
        </p:nvSpPr>
        <p:spPr>
          <a:xfrm>
            <a:off x="2631734" y="3790950"/>
            <a:ext cx="4276812" cy="646331"/>
          </a:xfrm>
          <a:prstGeom prst="rect">
            <a:avLst/>
          </a:prstGeom>
          <a:noFill/>
        </p:spPr>
        <p:txBody>
          <a:bodyPr wrap="none" rtlCol="0">
            <a:spAutoFit/>
          </a:bodyPr>
          <a:lstStyle/>
          <a:p>
            <a:pPr algn="ctr"/>
            <a:r>
              <a:rPr lang="en-IN" dirty="0"/>
              <a:t>Dhruv Shambhu Thakkar</a:t>
            </a:r>
          </a:p>
          <a:p>
            <a:r>
              <a:rPr lang="en-IN" dirty="0"/>
              <a:t>(Research Intern, HCR Lab, IIT Gandhinagar)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5" y="670544"/>
            <a:ext cx="1814195" cy="360680"/>
          </a:xfrm>
          <a:prstGeom prst="rect">
            <a:avLst/>
          </a:prstGeom>
        </p:spPr>
        <p:txBody>
          <a:bodyPr vert="horz" wrap="square" lIns="0" tIns="12700" rIns="0" bIns="0" rtlCol="0">
            <a:spAutoFit/>
          </a:bodyPr>
          <a:lstStyle/>
          <a:p>
            <a:pPr marL="12700">
              <a:lnSpc>
                <a:spcPct val="100000"/>
              </a:lnSpc>
              <a:spcBef>
                <a:spcPts val="100"/>
              </a:spcBef>
            </a:pPr>
            <a:r>
              <a:rPr sz="2200" spc="-5" dirty="0"/>
              <a:t>Project</a:t>
            </a:r>
            <a:r>
              <a:rPr sz="2200" spc="-85" dirty="0"/>
              <a:t> </a:t>
            </a:r>
            <a:r>
              <a:rPr sz="2200" spc="-5" dirty="0"/>
              <a:t>Phases</a:t>
            </a:r>
            <a:endParaRPr sz="2200" dirty="0"/>
          </a:p>
        </p:txBody>
      </p:sp>
      <p:grpSp>
        <p:nvGrpSpPr>
          <p:cNvPr id="3" name="object 3"/>
          <p:cNvGrpSpPr/>
          <p:nvPr/>
        </p:nvGrpSpPr>
        <p:grpSpPr>
          <a:xfrm>
            <a:off x="3068923" y="921950"/>
            <a:ext cx="3143250" cy="1986914"/>
            <a:chOff x="3068923" y="921950"/>
            <a:chExt cx="3143250" cy="1986914"/>
          </a:xfrm>
        </p:grpSpPr>
        <p:pic>
          <p:nvPicPr>
            <p:cNvPr id="4" name="object 4"/>
            <p:cNvPicPr/>
            <p:nvPr/>
          </p:nvPicPr>
          <p:blipFill>
            <a:blip r:embed="rId2" cstate="print"/>
            <a:stretch>
              <a:fillRect/>
            </a:stretch>
          </p:blipFill>
          <p:spPr>
            <a:xfrm>
              <a:off x="3068923" y="921950"/>
              <a:ext cx="3143149" cy="1986649"/>
            </a:xfrm>
            <a:prstGeom prst="rect">
              <a:avLst/>
            </a:prstGeom>
          </p:spPr>
        </p:pic>
        <p:sp>
          <p:nvSpPr>
            <p:cNvPr id="5" name="object 5"/>
            <p:cNvSpPr/>
            <p:nvPr/>
          </p:nvSpPr>
          <p:spPr>
            <a:xfrm>
              <a:off x="3462299" y="1251849"/>
              <a:ext cx="1109980" cy="864869"/>
            </a:xfrm>
            <a:custGeom>
              <a:avLst/>
              <a:gdLst/>
              <a:ahLst/>
              <a:cxnLst/>
              <a:rect l="l" t="t" r="r" b="b"/>
              <a:pathLst>
                <a:path w="1109979" h="864869">
                  <a:moveTo>
                    <a:pt x="1109699" y="864299"/>
                  </a:moveTo>
                  <a:lnTo>
                    <a:pt x="0" y="864299"/>
                  </a:lnTo>
                  <a:lnTo>
                    <a:pt x="0" y="0"/>
                  </a:lnTo>
                  <a:lnTo>
                    <a:pt x="1109699" y="0"/>
                  </a:lnTo>
                  <a:lnTo>
                    <a:pt x="1109699" y="864299"/>
                  </a:lnTo>
                  <a:close/>
                </a:path>
              </a:pathLst>
            </a:custGeom>
            <a:solidFill>
              <a:srgbClr val="FFFFFF"/>
            </a:solidFill>
          </p:spPr>
          <p:txBody>
            <a:bodyPr wrap="square" lIns="0" tIns="0" rIns="0" bIns="0" rtlCol="0"/>
            <a:lstStyle/>
            <a:p>
              <a:endParaRPr dirty="0"/>
            </a:p>
          </p:txBody>
        </p:sp>
        <p:sp>
          <p:nvSpPr>
            <p:cNvPr id="6" name="object 6"/>
            <p:cNvSpPr/>
            <p:nvPr/>
          </p:nvSpPr>
          <p:spPr>
            <a:xfrm>
              <a:off x="3462299" y="1251849"/>
              <a:ext cx="1109980" cy="864869"/>
            </a:xfrm>
            <a:custGeom>
              <a:avLst/>
              <a:gdLst/>
              <a:ahLst/>
              <a:cxnLst/>
              <a:rect l="l" t="t" r="r" b="b"/>
              <a:pathLst>
                <a:path w="1109979" h="864869">
                  <a:moveTo>
                    <a:pt x="0" y="0"/>
                  </a:moveTo>
                  <a:lnTo>
                    <a:pt x="1109699" y="0"/>
                  </a:lnTo>
                  <a:lnTo>
                    <a:pt x="1109699" y="864299"/>
                  </a:lnTo>
                  <a:lnTo>
                    <a:pt x="0" y="864299"/>
                  </a:lnTo>
                  <a:lnTo>
                    <a:pt x="0" y="0"/>
                  </a:lnTo>
                  <a:close/>
                </a:path>
              </a:pathLst>
            </a:custGeom>
            <a:ln w="9524">
              <a:solidFill>
                <a:srgbClr val="FFFFFF"/>
              </a:solidFill>
            </a:ln>
          </p:spPr>
          <p:txBody>
            <a:bodyPr wrap="square" lIns="0" tIns="0" rIns="0" bIns="0" rtlCol="0"/>
            <a:lstStyle/>
            <a:p>
              <a:endParaRPr dirty="0"/>
            </a:p>
          </p:txBody>
        </p:sp>
      </p:grpSp>
      <p:sp>
        <p:nvSpPr>
          <p:cNvPr id="7" name="object 7"/>
          <p:cNvSpPr txBox="1"/>
          <p:nvPr/>
        </p:nvSpPr>
        <p:spPr>
          <a:xfrm>
            <a:off x="3462299" y="1251850"/>
            <a:ext cx="1109980" cy="864869"/>
          </a:xfrm>
          <a:prstGeom prst="rect">
            <a:avLst/>
          </a:prstGeom>
        </p:spPr>
        <p:txBody>
          <a:bodyPr vert="horz" wrap="square" lIns="0" tIns="50165" rIns="0" bIns="0" rtlCol="0">
            <a:spAutoFit/>
          </a:bodyPr>
          <a:lstStyle/>
          <a:p>
            <a:pPr marL="90805" marR="83820" indent="-635" algn="ctr">
              <a:lnSpc>
                <a:spcPct val="100000"/>
              </a:lnSpc>
              <a:spcBef>
                <a:spcPts val="395"/>
              </a:spcBef>
            </a:pPr>
            <a:r>
              <a:rPr sz="1200" spc="-10" dirty="0">
                <a:latin typeface="Calibri"/>
                <a:cs typeface="Calibri"/>
              </a:rPr>
              <a:t>Experiment to </a:t>
            </a:r>
            <a:r>
              <a:rPr sz="1200" spc="-5" dirty="0">
                <a:latin typeface="Calibri"/>
                <a:cs typeface="Calibri"/>
              </a:rPr>
              <a:t> </a:t>
            </a:r>
            <a:r>
              <a:rPr sz="1200" spc="-10" dirty="0">
                <a:latin typeface="Calibri"/>
                <a:cs typeface="Calibri"/>
              </a:rPr>
              <a:t>obtain </a:t>
            </a:r>
            <a:r>
              <a:rPr sz="1200" spc="-5" dirty="0">
                <a:latin typeface="Calibri"/>
                <a:cs typeface="Calibri"/>
              </a:rPr>
              <a:t>Raw </a:t>
            </a:r>
            <a:r>
              <a:rPr sz="1200" dirty="0">
                <a:latin typeface="Calibri"/>
                <a:cs typeface="Calibri"/>
              </a:rPr>
              <a:t> </a:t>
            </a:r>
            <a:r>
              <a:rPr sz="1200" spc="-10" dirty="0">
                <a:latin typeface="Calibri"/>
                <a:cs typeface="Calibri"/>
              </a:rPr>
              <a:t>Data</a:t>
            </a:r>
            <a:r>
              <a:rPr sz="1200" spc="-50" dirty="0">
                <a:latin typeface="Calibri"/>
                <a:cs typeface="Calibri"/>
              </a:rPr>
              <a:t> </a:t>
            </a:r>
            <a:r>
              <a:rPr sz="1200" dirty="0">
                <a:latin typeface="Calibri"/>
                <a:cs typeface="Calibri"/>
              </a:rPr>
              <a:t>&amp;</a:t>
            </a:r>
            <a:r>
              <a:rPr sz="1200" spc="-45" dirty="0">
                <a:latin typeface="Calibri"/>
                <a:cs typeface="Calibri"/>
              </a:rPr>
              <a:t> </a:t>
            </a:r>
            <a:r>
              <a:rPr sz="1200" spc="-10" dirty="0">
                <a:latin typeface="Calibri"/>
                <a:cs typeface="Calibri"/>
              </a:rPr>
              <a:t>Ground </a:t>
            </a:r>
            <a:r>
              <a:rPr sz="1200" spc="-254" dirty="0">
                <a:latin typeface="Calibri"/>
                <a:cs typeface="Calibri"/>
              </a:rPr>
              <a:t> </a:t>
            </a:r>
            <a:r>
              <a:rPr sz="1200" spc="-20" dirty="0">
                <a:latin typeface="Calibri"/>
                <a:cs typeface="Calibri"/>
              </a:rPr>
              <a:t>Truth</a:t>
            </a:r>
            <a:endParaRPr sz="1200" dirty="0">
              <a:latin typeface="Calibri"/>
              <a:cs typeface="Calibri"/>
            </a:endParaRPr>
          </a:p>
        </p:txBody>
      </p:sp>
      <p:grpSp>
        <p:nvGrpSpPr>
          <p:cNvPr id="8" name="object 8"/>
          <p:cNvGrpSpPr/>
          <p:nvPr/>
        </p:nvGrpSpPr>
        <p:grpSpPr>
          <a:xfrm>
            <a:off x="2210337" y="3170187"/>
            <a:ext cx="1023619" cy="1003935"/>
            <a:chOff x="2210337" y="3170187"/>
            <a:chExt cx="1023619" cy="1003935"/>
          </a:xfrm>
        </p:grpSpPr>
        <p:sp>
          <p:nvSpPr>
            <p:cNvPr id="9" name="object 9"/>
            <p:cNvSpPr/>
            <p:nvPr/>
          </p:nvSpPr>
          <p:spPr>
            <a:xfrm>
              <a:off x="2215100" y="3174949"/>
              <a:ext cx="1014094" cy="994410"/>
            </a:xfrm>
            <a:custGeom>
              <a:avLst/>
              <a:gdLst/>
              <a:ahLst/>
              <a:cxnLst/>
              <a:rect l="l" t="t" r="r" b="b"/>
              <a:pathLst>
                <a:path w="1014094" h="994410">
                  <a:moveTo>
                    <a:pt x="506849" y="994199"/>
                  </a:moveTo>
                  <a:lnTo>
                    <a:pt x="458036" y="991924"/>
                  </a:lnTo>
                  <a:lnTo>
                    <a:pt x="410536" y="985236"/>
                  </a:lnTo>
                  <a:lnTo>
                    <a:pt x="364561" y="974344"/>
                  </a:lnTo>
                  <a:lnTo>
                    <a:pt x="320324" y="959457"/>
                  </a:lnTo>
                  <a:lnTo>
                    <a:pt x="278036" y="940782"/>
                  </a:lnTo>
                  <a:lnTo>
                    <a:pt x="237911" y="918528"/>
                  </a:lnTo>
                  <a:lnTo>
                    <a:pt x="200161" y="892903"/>
                  </a:lnTo>
                  <a:lnTo>
                    <a:pt x="164997" y="864116"/>
                  </a:lnTo>
                  <a:lnTo>
                    <a:pt x="132634" y="832375"/>
                  </a:lnTo>
                  <a:lnTo>
                    <a:pt x="103282" y="797889"/>
                  </a:lnTo>
                  <a:lnTo>
                    <a:pt x="77155" y="760865"/>
                  </a:lnTo>
                  <a:lnTo>
                    <a:pt x="54465" y="721511"/>
                  </a:lnTo>
                  <a:lnTo>
                    <a:pt x="35424" y="680037"/>
                  </a:lnTo>
                  <a:lnTo>
                    <a:pt x="20244" y="636651"/>
                  </a:lnTo>
                  <a:lnTo>
                    <a:pt x="9139" y="591560"/>
                  </a:lnTo>
                  <a:lnTo>
                    <a:pt x="2320" y="544974"/>
                  </a:lnTo>
                  <a:lnTo>
                    <a:pt x="0" y="497099"/>
                  </a:lnTo>
                  <a:lnTo>
                    <a:pt x="2320" y="449225"/>
                  </a:lnTo>
                  <a:lnTo>
                    <a:pt x="9139" y="402639"/>
                  </a:lnTo>
                  <a:lnTo>
                    <a:pt x="20244" y="357548"/>
                  </a:lnTo>
                  <a:lnTo>
                    <a:pt x="35424" y="314162"/>
                  </a:lnTo>
                  <a:lnTo>
                    <a:pt x="54465" y="272688"/>
                  </a:lnTo>
                  <a:lnTo>
                    <a:pt x="77155" y="233334"/>
                  </a:lnTo>
                  <a:lnTo>
                    <a:pt x="103282" y="196310"/>
                  </a:lnTo>
                  <a:lnTo>
                    <a:pt x="132634" y="161824"/>
                  </a:lnTo>
                  <a:lnTo>
                    <a:pt x="164997" y="130083"/>
                  </a:lnTo>
                  <a:lnTo>
                    <a:pt x="200161" y="101296"/>
                  </a:lnTo>
                  <a:lnTo>
                    <a:pt x="237911" y="75671"/>
                  </a:lnTo>
                  <a:lnTo>
                    <a:pt x="278036" y="53417"/>
                  </a:lnTo>
                  <a:lnTo>
                    <a:pt x="320324" y="34742"/>
                  </a:lnTo>
                  <a:lnTo>
                    <a:pt x="364561" y="19855"/>
                  </a:lnTo>
                  <a:lnTo>
                    <a:pt x="410536" y="8963"/>
                  </a:lnTo>
                  <a:lnTo>
                    <a:pt x="458036" y="2275"/>
                  </a:lnTo>
                  <a:lnTo>
                    <a:pt x="506849" y="0"/>
                  </a:lnTo>
                  <a:lnTo>
                    <a:pt x="556945" y="2432"/>
                  </a:lnTo>
                  <a:lnTo>
                    <a:pt x="606193" y="9639"/>
                  </a:lnTo>
                  <a:lnTo>
                    <a:pt x="654259" y="21487"/>
                  </a:lnTo>
                  <a:lnTo>
                    <a:pt x="700813" y="37839"/>
                  </a:lnTo>
                  <a:lnTo>
                    <a:pt x="745520" y="58561"/>
                  </a:lnTo>
                  <a:lnTo>
                    <a:pt x="788050" y="83518"/>
                  </a:lnTo>
                  <a:lnTo>
                    <a:pt x="828070" y="112575"/>
                  </a:lnTo>
                  <a:lnTo>
                    <a:pt x="865246" y="145597"/>
                  </a:lnTo>
                  <a:lnTo>
                    <a:pt x="898916" y="182058"/>
                  </a:lnTo>
                  <a:lnTo>
                    <a:pt x="928543" y="221308"/>
                  </a:lnTo>
                  <a:lnTo>
                    <a:pt x="953989" y="263020"/>
                  </a:lnTo>
                  <a:lnTo>
                    <a:pt x="975118" y="306868"/>
                  </a:lnTo>
                  <a:lnTo>
                    <a:pt x="991791" y="352525"/>
                  </a:lnTo>
                  <a:lnTo>
                    <a:pt x="1003871" y="399667"/>
                  </a:lnTo>
                  <a:lnTo>
                    <a:pt x="1011219" y="447967"/>
                  </a:lnTo>
                  <a:lnTo>
                    <a:pt x="1013699" y="497099"/>
                  </a:lnTo>
                  <a:lnTo>
                    <a:pt x="1011379" y="544974"/>
                  </a:lnTo>
                  <a:lnTo>
                    <a:pt x="1004560" y="591560"/>
                  </a:lnTo>
                  <a:lnTo>
                    <a:pt x="993455" y="636651"/>
                  </a:lnTo>
                  <a:lnTo>
                    <a:pt x="978275" y="680037"/>
                  </a:lnTo>
                  <a:lnTo>
                    <a:pt x="959234" y="721511"/>
                  </a:lnTo>
                  <a:lnTo>
                    <a:pt x="936544" y="760865"/>
                  </a:lnTo>
                  <a:lnTo>
                    <a:pt x="910417" y="797889"/>
                  </a:lnTo>
                  <a:lnTo>
                    <a:pt x="881065" y="832375"/>
                  </a:lnTo>
                  <a:lnTo>
                    <a:pt x="848702" y="864116"/>
                  </a:lnTo>
                  <a:lnTo>
                    <a:pt x="813538" y="892903"/>
                  </a:lnTo>
                  <a:lnTo>
                    <a:pt x="775788" y="918528"/>
                  </a:lnTo>
                  <a:lnTo>
                    <a:pt x="735663" y="940782"/>
                  </a:lnTo>
                  <a:lnTo>
                    <a:pt x="693375" y="959457"/>
                  </a:lnTo>
                  <a:lnTo>
                    <a:pt x="649138" y="974344"/>
                  </a:lnTo>
                  <a:lnTo>
                    <a:pt x="603163" y="985236"/>
                  </a:lnTo>
                  <a:lnTo>
                    <a:pt x="555663" y="991924"/>
                  </a:lnTo>
                  <a:lnTo>
                    <a:pt x="506849" y="994199"/>
                  </a:lnTo>
                  <a:close/>
                </a:path>
              </a:pathLst>
            </a:custGeom>
            <a:solidFill>
              <a:srgbClr val="4472C4"/>
            </a:solidFill>
          </p:spPr>
          <p:txBody>
            <a:bodyPr wrap="square" lIns="0" tIns="0" rIns="0" bIns="0" rtlCol="0"/>
            <a:lstStyle/>
            <a:p>
              <a:endParaRPr dirty="0"/>
            </a:p>
          </p:txBody>
        </p:sp>
        <p:sp>
          <p:nvSpPr>
            <p:cNvPr id="10" name="object 10"/>
            <p:cNvSpPr/>
            <p:nvPr/>
          </p:nvSpPr>
          <p:spPr>
            <a:xfrm>
              <a:off x="2215100" y="3174950"/>
              <a:ext cx="1014094" cy="994410"/>
            </a:xfrm>
            <a:custGeom>
              <a:avLst/>
              <a:gdLst/>
              <a:ahLst/>
              <a:cxnLst/>
              <a:rect l="l" t="t" r="r" b="b"/>
              <a:pathLst>
                <a:path w="1014094" h="994410">
                  <a:moveTo>
                    <a:pt x="0" y="497099"/>
                  </a:moveTo>
                  <a:lnTo>
                    <a:pt x="2320" y="449225"/>
                  </a:lnTo>
                  <a:lnTo>
                    <a:pt x="9139" y="402639"/>
                  </a:lnTo>
                  <a:lnTo>
                    <a:pt x="20244" y="357548"/>
                  </a:lnTo>
                  <a:lnTo>
                    <a:pt x="35424" y="314162"/>
                  </a:lnTo>
                  <a:lnTo>
                    <a:pt x="54465" y="272688"/>
                  </a:lnTo>
                  <a:lnTo>
                    <a:pt x="77155" y="233334"/>
                  </a:lnTo>
                  <a:lnTo>
                    <a:pt x="103282" y="196310"/>
                  </a:lnTo>
                  <a:lnTo>
                    <a:pt x="132634" y="161824"/>
                  </a:lnTo>
                  <a:lnTo>
                    <a:pt x="164997" y="130083"/>
                  </a:lnTo>
                  <a:lnTo>
                    <a:pt x="200161" y="101296"/>
                  </a:lnTo>
                  <a:lnTo>
                    <a:pt x="237911" y="75671"/>
                  </a:lnTo>
                  <a:lnTo>
                    <a:pt x="278036" y="53417"/>
                  </a:lnTo>
                  <a:lnTo>
                    <a:pt x="320324" y="34742"/>
                  </a:lnTo>
                  <a:lnTo>
                    <a:pt x="364561" y="19855"/>
                  </a:lnTo>
                  <a:lnTo>
                    <a:pt x="410536" y="8963"/>
                  </a:lnTo>
                  <a:lnTo>
                    <a:pt x="458036" y="2275"/>
                  </a:lnTo>
                  <a:lnTo>
                    <a:pt x="506849" y="0"/>
                  </a:lnTo>
                  <a:lnTo>
                    <a:pt x="556945" y="2432"/>
                  </a:lnTo>
                  <a:lnTo>
                    <a:pt x="606193" y="9639"/>
                  </a:lnTo>
                  <a:lnTo>
                    <a:pt x="654259" y="21487"/>
                  </a:lnTo>
                  <a:lnTo>
                    <a:pt x="700813" y="37839"/>
                  </a:lnTo>
                  <a:lnTo>
                    <a:pt x="745520" y="58561"/>
                  </a:lnTo>
                  <a:lnTo>
                    <a:pt x="788050" y="83518"/>
                  </a:lnTo>
                  <a:lnTo>
                    <a:pt x="828070" y="112575"/>
                  </a:lnTo>
                  <a:lnTo>
                    <a:pt x="865246" y="145597"/>
                  </a:lnTo>
                  <a:lnTo>
                    <a:pt x="898916" y="182058"/>
                  </a:lnTo>
                  <a:lnTo>
                    <a:pt x="928543" y="221308"/>
                  </a:lnTo>
                  <a:lnTo>
                    <a:pt x="953989" y="263020"/>
                  </a:lnTo>
                  <a:lnTo>
                    <a:pt x="975118" y="306868"/>
                  </a:lnTo>
                  <a:lnTo>
                    <a:pt x="991791" y="352525"/>
                  </a:lnTo>
                  <a:lnTo>
                    <a:pt x="1003871" y="399667"/>
                  </a:lnTo>
                  <a:lnTo>
                    <a:pt x="1011219" y="447967"/>
                  </a:lnTo>
                  <a:lnTo>
                    <a:pt x="1013699" y="497099"/>
                  </a:lnTo>
                  <a:lnTo>
                    <a:pt x="1011379" y="544974"/>
                  </a:lnTo>
                  <a:lnTo>
                    <a:pt x="1004560" y="591560"/>
                  </a:lnTo>
                  <a:lnTo>
                    <a:pt x="993455" y="636651"/>
                  </a:lnTo>
                  <a:lnTo>
                    <a:pt x="978275" y="680037"/>
                  </a:lnTo>
                  <a:lnTo>
                    <a:pt x="959234" y="721511"/>
                  </a:lnTo>
                  <a:lnTo>
                    <a:pt x="936544" y="760865"/>
                  </a:lnTo>
                  <a:lnTo>
                    <a:pt x="910417" y="797889"/>
                  </a:lnTo>
                  <a:lnTo>
                    <a:pt x="881065" y="832375"/>
                  </a:lnTo>
                  <a:lnTo>
                    <a:pt x="848702" y="864116"/>
                  </a:lnTo>
                  <a:lnTo>
                    <a:pt x="813538" y="892903"/>
                  </a:lnTo>
                  <a:lnTo>
                    <a:pt x="775788" y="918528"/>
                  </a:lnTo>
                  <a:lnTo>
                    <a:pt x="735663" y="940782"/>
                  </a:lnTo>
                  <a:lnTo>
                    <a:pt x="693375" y="959457"/>
                  </a:lnTo>
                  <a:lnTo>
                    <a:pt x="649138" y="974344"/>
                  </a:lnTo>
                  <a:lnTo>
                    <a:pt x="603163" y="985236"/>
                  </a:lnTo>
                  <a:lnTo>
                    <a:pt x="555663" y="991924"/>
                  </a:lnTo>
                  <a:lnTo>
                    <a:pt x="506849" y="994199"/>
                  </a:lnTo>
                  <a:lnTo>
                    <a:pt x="458036" y="991924"/>
                  </a:lnTo>
                  <a:lnTo>
                    <a:pt x="410536" y="985236"/>
                  </a:lnTo>
                  <a:lnTo>
                    <a:pt x="364561" y="974344"/>
                  </a:lnTo>
                  <a:lnTo>
                    <a:pt x="320324" y="959457"/>
                  </a:lnTo>
                  <a:lnTo>
                    <a:pt x="278036" y="940782"/>
                  </a:lnTo>
                  <a:lnTo>
                    <a:pt x="237911" y="918528"/>
                  </a:lnTo>
                  <a:lnTo>
                    <a:pt x="200161" y="892903"/>
                  </a:lnTo>
                  <a:lnTo>
                    <a:pt x="164997" y="864116"/>
                  </a:lnTo>
                  <a:lnTo>
                    <a:pt x="132634" y="832375"/>
                  </a:lnTo>
                  <a:lnTo>
                    <a:pt x="103282" y="797889"/>
                  </a:lnTo>
                  <a:lnTo>
                    <a:pt x="77155" y="760865"/>
                  </a:lnTo>
                  <a:lnTo>
                    <a:pt x="54465" y="721511"/>
                  </a:lnTo>
                  <a:lnTo>
                    <a:pt x="35424" y="680037"/>
                  </a:lnTo>
                  <a:lnTo>
                    <a:pt x="20244" y="636651"/>
                  </a:lnTo>
                  <a:lnTo>
                    <a:pt x="9139" y="591560"/>
                  </a:lnTo>
                  <a:lnTo>
                    <a:pt x="2320" y="544974"/>
                  </a:lnTo>
                  <a:lnTo>
                    <a:pt x="0" y="497099"/>
                  </a:lnTo>
                  <a:close/>
                </a:path>
              </a:pathLst>
            </a:custGeom>
            <a:ln w="9524">
              <a:solidFill>
                <a:srgbClr val="D1D4DB"/>
              </a:solidFill>
            </a:ln>
          </p:spPr>
          <p:txBody>
            <a:bodyPr wrap="square" lIns="0" tIns="0" rIns="0" bIns="0" rtlCol="0"/>
            <a:lstStyle/>
            <a:p>
              <a:endParaRPr dirty="0"/>
            </a:p>
          </p:txBody>
        </p:sp>
      </p:grpSp>
      <p:sp>
        <p:nvSpPr>
          <p:cNvPr id="11" name="object 11"/>
          <p:cNvSpPr txBox="1"/>
          <p:nvPr/>
        </p:nvSpPr>
        <p:spPr>
          <a:xfrm>
            <a:off x="2288416" y="3446479"/>
            <a:ext cx="869950" cy="391160"/>
          </a:xfrm>
          <a:prstGeom prst="rect">
            <a:avLst/>
          </a:prstGeom>
        </p:spPr>
        <p:txBody>
          <a:bodyPr vert="horz" wrap="square" lIns="0" tIns="12700" rIns="0" bIns="0" rtlCol="0">
            <a:spAutoFit/>
          </a:bodyPr>
          <a:lstStyle/>
          <a:p>
            <a:pPr marL="12700">
              <a:lnSpc>
                <a:spcPct val="100000"/>
              </a:lnSpc>
              <a:spcBef>
                <a:spcPts val="100"/>
              </a:spcBef>
            </a:pPr>
            <a:r>
              <a:rPr sz="1200" spc="-20" dirty="0">
                <a:solidFill>
                  <a:srgbClr val="FFFFFF"/>
                </a:solidFill>
                <a:latin typeface="Calibri"/>
                <a:cs typeface="Calibri"/>
              </a:rPr>
              <a:t>F</a:t>
            </a:r>
            <a:r>
              <a:rPr sz="1200" spc="-5" dirty="0">
                <a:solidFill>
                  <a:srgbClr val="FFFFFF"/>
                </a:solidFill>
                <a:latin typeface="Calibri"/>
                <a:cs typeface="Calibri"/>
              </a:rPr>
              <a:t>e</a:t>
            </a:r>
            <a:r>
              <a:rPr sz="1200" spc="-15" dirty="0">
                <a:solidFill>
                  <a:srgbClr val="FFFFFF"/>
                </a:solidFill>
                <a:latin typeface="Calibri"/>
                <a:cs typeface="Calibri"/>
              </a:rPr>
              <a:t>a</a:t>
            </a:r>
            <a:r>
              <a:rPr sz="1200" spc="-5" dirty="0">
                <a:solidFill>
                  <a:srgbClr val="FFFFFF"/>
                </a:solidFill>
                <a:latin typeface="Calibri"/>
                <a:cs typeface="Calibri"/>
              </a:rPr>
              <a:t>tu</a:t>
            </a:r>
            <a:r>
              <a:rPr sz="1200" spc="-20" dirty="0">
                <a:solidFill>
                  <a:srgbClr val="FFFFFF"/>
                </a:solidFill>
                <a:latin typeface="Calibri"/>
                <a:cs typeface="Calibri"/>
              </a:rPr>
              <a:t>r</a:t>
            </a:r>
            <a:r>
              <a:rPr sz="1200" dirty="0">
                <a:solidFill>
                  <a:srgbClr val="FFFFFF"/>
                </a:solidFill>
                <a:latin typeface="Calibri"/>
                <a:cs typeface="Calibri"/>
              </a:rPr>
              <a:t>e</a:t>
            </a:r>
            <a:r>
              <a:rPr sz="1200" spc="-5" dirty="0">
                <a:solidFill>
                  <a:srgbClr val="FFFFFF"/>
                </a:solidFill>
                <a:latin typeface="Calibri"/>
                <a:cs typeface="Calibri"/>
              </a:rPr>
              <a:t> En</a:t>
            </a:r>
            <a:r>
              <a:rPr sz="1200" spc="10" dirty="0">
                <a:solidFill>
                  <a:srgbClr val="FFFFFF"/>
                </a:solidFill>
                <a:latin typeface="Calibri"/>
                <a:cs typeface="Calibri"/>
              </a:rPr>
              <a:t>g</a:t>
            </a:r>
            <a:r>
              <a:rPr sz="1200" spc="-5" dirty="0">
                <a:solidFill>
                  <a:srgbClr val="FFFFFF"/>
                </a:solidFill>
                <a:latin typeface="Calibri"/>
                <a:cs typeface="Calibri"/>
              </a:rPr>
              <a:t>g.</a:t>
            </a:r>
            <a:endParaRPr sz="1200" dirty="0">
              <a:latin typeface="Calibri"/>
              <a:cs typeface="Calibri"/>
            </a:endParaRPr>
          </a:p>
          <a:p>
            <a:pPr marL="69850">
              <a:lnSpc>
                <a:spcPct val="100000"/>
              </a:lnSpc>
            </a:pPr>
            <a:r>
              <a:rPr sz="1200" spc="-10" dirty="0">
                <a:solidFill>
                  <a:srgbClr val="FFFFFF"/>
                </a:solidFill>
                <a:latin typeface="Calibri"/>
                <a:cs typeface="Calibri"/>
              </a:rPr>
              <a:t>/Calibration</a:t>
            </a:r>
            <a:endParaRPr sz="1200" dirty="0">
              <a:latin typeface="Calibri"/>
              <a:cs typeface="Calibri"/>
            </a:endParaRPr>
          </a:p>
        </p:txBody>
      </p:sp>
      <p:grpSp>
        <p:nvGrpSpPr>
          <p:cNvPr id="12" name="object 12"/>
          <p:cNvGrpSpPr/>
          <p:nvPr/>
        </p:nvGrpSpPr>
        <p:grpSpPr>
          <a:xfrm>
            <a:off x="4128887" y="3170187"/>
            <a:ext cx="1023619" cy="1003935"/>
            <a:chOff x="4128887" y="3170187"/>
            <a:chExt cx="1023619" cy="1003935"/>
          </a:xfrm>
        </p:grpSpPr>
        <p:sp>
          <p:nvSpPr>
            <p:cNvPr id="13" name="object 13"/>
            <p:cNvSpPr/>
            <p:nvPr/>
          </p:nvSpPr>
          <p:spPr>
            <a:xfrm>
              <a:off x="4133649" y="3174949"/>
              <a:ext cx="1014094" cy="994410"/>
            </a:xfrm>
            <a:custGeom>
              <a:avLst/>
              <a:gdLst/>
              <a:ahLst/>
              <a:cxnLst/>
              <a:rect l="l" t="t" r="r" b="b"/>
              <a:pathLst>
                <a:path w="1014095" h="994410">
                  <a:moveTo>
                    <a:pt x="506849" y="994199"/>
                  </a:moveTo>
                  <a:lnTo>
                    <a:pt x="458036" y="991924"/>
                  </a:lnTo>
                  <a:lnTo>
                    <a:pt x="410536" y="985236"/>
                  </a:lnTo>
                  <a:lnTo>
                    <a:pt x="364561" y="974344"/>
                  </a:lnTo>
                  <a:lnTo>
                    <a:pt x="320324" y="959457"/>
                  </a:lnTo>
                  <a:lnTo>
                    <a:pt x="278036" y="940782"/>
                  </a:lnTo>
                  <a:lnTo>
                    <a:pt x="237911" y="918528"/>
                  </a:lnTo>
                  <a:lnTo>
                    <a:pt x="200161" y="892903"/>
                  </a:lnTo>
                  <a:lnTo>
                    <a:pt x="164997" y="864116"/>
                  </a:lnTo>
                  <a:lnTo>
                    <a:pt x="132634" y="832375"/>
                  </a:lnTo>
                  <a:lnTo>
                    <a:pt x="103282" y="797889"/>
                  </a:lnTo>
                  <a:lnTo>
                    <a:pt x="77155" y="760865"/>
                  </a:lnTo>
                  <a:lnTo>
                    <a:pt x="54465" y="721511"/>
                  </a:lnTo>
                  <a:lnTo>
                    <a:pt x="35424" y="680037"/>
                  </a:lnTo>
                  <a:lnTo>
                    <a:pt x="20244" y="636651"/>
                  </a:lnTo>
                  <a:lnTo>
                    <a:pt x="9139" y="591560"/>
                  </a:lnTo>
                  <a:lnTo>
                    <a:pt x="2320" y="544974"/>
                  </a:lnTo>
                  <a:lnTo>
                    <a:pt x="0" y="497099"/>
                  </a:lnTo>
                  <a:lnTo>
                    <a:pt x="2320" y="449225"/>
                  </a:lnTo>
                  <a:lnTo>
                    <a:pt x="9139" y="402639"/>
                  </a:lnTo>
                  <a:lnTo>
                    <a:pt x="20244" y="357548"/>
                  </a:lnTo>
                  <a:lnTo>
                    <a:pt x="35424" y="314162"/>
                  </a:lnTo>
                  <a:lnTo>
                    <a:pt x="54465" y="272688"/>
                  </a:lnTo>
                  <a:lnTo>
                    <a:pt x="77155" y="233334"/>
                  </a:lnTo>
                  <a:lnTo>
                    <a:pt x="103282" y="196310"/>
                  </a:lnTo>
                  <a:lnTo>
                    <a:pt x="132634" y="161824"/>
                  </a:lnTo>
                  <a:lnTo>
                    <a:pt x="164997" y="130083"/>
                  </a:lnTo>
                  <a:lnTo>
                    <a:pt x="200161" y="101296"/>
                  </a:lnTo>
                  <a:lnTo>
                    <a:pt x="237911" y="75671"/>
                  </a:lnTo>
                  <a:lnTo>
                    <a:pt x="278036" y="53417"/>
                  </a:lnTo>
                  <a:lnTo>
                    <a:pt x="320324" y="34742"/>
                  </a:lnTo>
                  <a:lnTo>
                    <a:pt x="364561" y="19855"/>
                  </a:lnTo>
                  <a:lnTo>
                    <a:pt x="410536" y="8963"/>
                  </a:lnTo>
                  <a:lnTo>
                    <a:pt x="458036" y="2275"/>
                  </a:lnTo>
                  <a:lnTo>
                    <a:pt x="506849" y="0"/>
                  </a:lnTo>
                  <a:lnTo>
                    <a:pt x="556945" y="2432"/>
                  </a:lnTo>
                  <a:lnTo>
                    <a:pt x="606193" y="9639"/>
                  </a:lnTo>
                  <a:lnTo>
                    <a:pt x="654259" y="21487"/>
                  </a:lnTo>
                  <a:lnTo>
                    <a:pt x="700813" y="37839"/>
                  </a:lnTo>
                  <a:lnTo>
                    <a:pt x="745520" y="58561"/>
                  </a:lnTo>
                  <a:lnTo>
                    <a:pt x="788050" y="83518"/>
                  </a:lnTo>
                  <a:lnTo>
                    <a:pt x="828070" y="112575"/>
                  </a:lnTo>
                  <a:lnTo>
                    <a:pt x="865247" y="145597"/>
                  </a:lnTo>
                  <a:lnTo>
                    <a:pt x="898916" y="182058"/>
                  </a:lnTo>
                  <a:lnTo>
                    <a:pt x="928543" y="221308"/>
                  </a:lnTo>
                  <a:lnTo>
                    <a:pt x="953989" y="263020"/>
                  </a:lnTo>
                  <a:lnTo>
                    <a:pt x="975118" y="306868"/>
                  </a:lnTo>
                  <a:lnTo>
                    <a:pt x="991791" y="352525"/>
                  </a:lnTo>
                  <a:lnTo>
                    <a:pt x="1003871" y="399667"/>
                  </a:lnTo>
                  <a:lnTo>
                    <a:pt x="1011219" y="447967"/>
                  </a:lnTo>
                  <a:lnTo>
                    <a:pt x="1013699" y="497099"/>
                  </a:lnTo>
                  <a:lnTo>
                    <a:pt x="1011379" y="544974"/>
                  </a:lnTo>
                  <a:lnTo>
                    <a:pt x="1004560" y="591560"/>
                  </a:lnTo>
                  <a:lnTo>
                    <a:pt x="993455" y="636651"/>
                  </a:lnTo>
                  <a:lnTo>
                    <a:pt x="978275" y="680037"/>
                  </a:lnTo>
                  <a:lnTo>
                    <a:pt x="959234" y="721511"/>
                  </a:lnTo>
                  <a:lnTo>
                    <a:pt x="936544" y="760865"/>
                  </a:lnTo>
                  <a:lnTo>
                    <a:pt x="910417" y="797889"/>
                  </a:lnTo>
                  <a:lnTo>
                    <a:pt x="881065" y="832375"/>
                  </a:lnTo>
                  <a:lnTo>
                    <a:pt x="848702" y="864116"/>
                  </a:lnTo>
                  <a:lnTo>
                    <a:pt x="813538" y="892903"/>
                  </a:lnTo>
                  <a:lnTo>
                    <a:pt x="775788" y="918528"/>
                  </a:lnTo>
                  <a:lnTo>
                    <a:pt x="735663" y="940782"/>
                  </a:lnTo>
                  <a:lnTo>
                    <a:pt x="693375" y="959457"/>
                  </a:lnTo>
                  <a:lnTo>
                    <a:pt x="649138" y="974344"/>
                  </a:lnTo>
                  <a:lnTo>
                    <a:pt x="603163" y="985236"/>
                  </a:lnTo>
                  <a:lnTo>
                    <a:pt x="555663" y="991924"/>
                  </a:lnTo>
                  <a:lnTo>
                    <a:pt x="506849" y="994199"/>
                  </a:lnTo>
                  <a:close/>
                </a:path>
              </a:pathLst>
            </a:custGeom>
            <a:solidFill>
              <a:srgbClr val="4472C4"/>
            </a:solidFill>
          </p:spPr>
          <p:txBody>
            <a:bodyPr wrap="square" lIns="0" tIns="0" rIns="0" bIns="0" rtlCol="0"/>
            <a:lstStyle/>
            <a:p>
              <a:endParaRPr dirty="0"/>
            </a:p>
          </p:txBody>
        </p:sp>
        <p:sp>
          <p:nvSpPr>
            <p:cNvPr id="14" name="object 14"/>
            <p:cNvSpPr/>
            <p:nvPr/>
          </p:nvSpPr>
          <p:spPr>
            <a:xfrm>
              <a:off x="4133650" y="3174950"/>
              <a:ext cx="1014094" cy="994410"/>
            </a:xfrm>
            <a:custGeom>
              <a:avLst/>
              <a:gdLst/>
              <a:ahLst/>
              <a:cxnLst/>
              <a:rect l="l" t="t" r="r" b="b"/>
              <a:pathLst>
                <a:path w="1014095" h="994410">
                  <a:moveTo>
                    <a:pt x="0" y="497099"/>
                  </a:moveTo>
                  <a:lnTo>
                    <a:pt x="2320" y="449225"/>
                  </a:lnTo>
                  <a:lnTo>
                    <a:pt x="9139" y="402639"/>
                  </a:lnTo>
                  <a:lnTo>
                    <a:pt x="20244" y="357548"/>
                  </a:lnTo>
                  <a:lnTo>
                    <a:pt x="35424" y="314162"/>
                  </a:lnTo>
                  <a:lnTo>
                    <a:pt x="54465" y="272688"/>
                  </a:lnTo>
                  <a:lnTo>
                    <a:pt x="77155" y="233334"/>
                  </a:lnTo>
                  <a:lnTo>
                    <a:pt x="103282" y="196310"/>
                  </a:lnTo>
                  <a:lnTo>
                    <a:pt x="132634" y="161824"/>
                  </a:lnTo>
                  <a:lnTo>
                    <a:pt x="164997" y="130083"/>
                  </a:lnTo>
                  <a:lnTo>
                    <a:pt x="200161" y="101296"/>
                  </a:lnTo>
                  <a:lnTo>
                    <a:pt x="237911" y="75671"/>
                  </a:lnTo>
                  <a:lnTo>
                    <a:pt x="278036" y="53417"/>
                  </a:lnTo>
                  <a:lnTo>
                    <a:pt x="320324" y="34742"/>
                  </a:lnTo>
                  <a:lnTo>
                    <a:pt x="364561" y="19855"/>
                  </a:lnTo>
                  <a:lnTo>
                    <a:pt x="410536" y="8963"/>
                  </a:lnTo>
                  <a:lnTo>
                    <a:pt x="458036" y="2275"/>
                  </a:lnTo>
                  <a:lnTo>
                    <a:pt x="506849" y="0"/>
                  </a:lnTo>
                  <a:lnTo>
                    <a:pt x="556945" y="2432"/>
                  </a:lnTo>
                  <a:lnTo>
                    <a:pt x="606193" y="9639"/>
                  </a:lnTo>
                  <a:lnTo>
                    <a:pt x="654259" y="21487"/>
                  </a:lnTo>
                  <a:lnTo>
                    <a:pt x="700813" y="37839"/>
                  </a:lnTo>
                  <a:lnTo>
                    <a:pt x="745520" y="58561"/>
                  </a:lnTo>
                  <a:lnTo>
                    <a:pt x="788050" y="83518"/>
                  </a:lnTo>
                  <a:lnTo>
                    <a:pt x="828070" y="112575"/>
                  </a:lnTo>
                  <a:lnTo>
                    <a:pt x="865247" y="145597"/>
                  </a:lnTo>
                  <a:lnTo>
                    <a:pt x="898916" y="182058"/>
                  </a:lnTo>
                  <a:lnTo>
                    <a:pt x="928543" y="221308"/>
                  </a:lnTo>
                  <a:lnTo>
                    <a:pt x="953989" y="263020"/>
                  </a:lnTo>
                  <a:lnTo>
                    <a:pt x="975118" y="306868"/>
                  </a:lnTo>
                  <a:lnTo>
                    <a:pt x="991791" y="352525"/>
                  </a:lnTo>
                  <a:lnTo>
                    <a:pt x="1003871" y="399667"/>
                  </a:lnTo>
                  <a:lnTo>
                    <a:pt x="1011219" y="447967"/>
                  </a:lnTo>
                  <a:lnTo>
                    <a:pt x="1013699" y="497099"/>
                  </a:lnTo>
                  <a:lnTo>
                    <a:pt x="1011379" y="544974"/>
                  </a:lnTo>
                  <a:lnTo>
                    <a:pt x="1004560" y="591560"/>
                  </a:lnTo>
                  <a:lnTo>
                    <a:pt x="993455" y="636651"/>
                  </a:lnTo>
                  <a:lnTo>
                    <a:pt x="978275" y="680037"/>
                  </a:lnTo>
                  <a:lnTo>
                    <a:pt x="959234" y="721511"/>
                  </a:lnTo>
                  <a:lnTo>
                    <a:pt x="936544" y="760865"/>
                  </a:lnTo>
                  <a:lnTo>
                    <a:pt x="910417" y="797889"/>
                  </a:lnTo>
                  <a:lnTo>
                    <a:pt x="881065" y="832375"/>
                  </a:lnTo>
                  <a:lnTo>
                    <a:pt x="848702" y="864116"/>
                  </a:lnTo>
                  <a:lnTo>
                    <a:pt x="813538" y="892903"/>
                  </a:lnTo>
                  <a:lnTo>
                    <a:pt x="775788" y="918528"/>
                  </a:lnTo>
                  <a:lnTo>
                    <a:pt x="735663" y="940782"/>
                  </a:lnTo>
                  <a:lnTo>
                    <a:pt x="693375" y="959457"/>
                  </a:lnTo>
                  <a:lnTo>
                    <a:pt x="649138" y="974344"/>
                  </a:lnTo>
                  <a:lnTo>
                    <a:pt x="603163" y="985236"/>
                  </a:lnTo>
                  <a:lnTo>
                    <a:pt x="555663" y="991924"/>
                  </a:lnTo>
                  <a:lnTo>
                    <a:pt x="506849" y="994199"/>
                  </a:lnTo>
                  <a:lnTo>
                    <a:pt x="458036" y="991924"/>
                  </a:lnTo>
                  <a:lnTo>
                    <a:pt x="410536" y="985236"/>
                  </a:lnTo>
                  <a:lnTo>
                    <a:pt x="364561" y="974344"/>
                  </a:lnTo>
                  <a:lnTo>
                    <a:pt x="320324" y="959457"/>
                  </a:lnTo>
                  <a:lnTo>
                    <a:pt x="278036" y="940782"/>
                  </a:lnTo>
                  <a:lnTo>
                    <a:pt x="237911" y="918528"/>
                  </a:lnTo>
                  <a:lnTo>
                    <a:pt x="200161" y="892903"/>
                  </a:lnTo>
                  <a:lnTo>
                    <a:pt x="164997" y="864116"/>
                  </a:lnTo>
                  <a:lnTo>
                    <a:pt x="132634" y="832375"/>
                  </a:lnTo>
                  <a:lnTo>
                    <a:pt x="103282" y="797889"/>
                  </a:lnTo>
                  <a:lnTo>
                    <a:pt x="77155" y="760865"/>
                  </a:lnTo>
                  <a:lnTo>
                    <a:pt x="54465" y="721511"/>
                  </a:lnTo>
                  <a:lnTo>
                    <a:pt x="35424" y="680037"/>
                  </a:lnTo>
                  <a:lnTo>
                    <a:pt x="20244" y="636651"/>
                  </a:lnTo>
                  <a:lnTo>
                    <a:pt x="9139" y="591560"/>
                  </a:lnTo>
                  <a:lnTo>
                    <a:pt x="2320" y="544974"/>
                  </a:lnTo>
                  <a:lnTo>
                    <a:pt x="0" y="497099"/>
                  </a:lnTo>
                  <a:close/>
                </a:path>
              </a:pathLst>
            </a:custGeom>
            <a:ln w="9524">
              <a:solidFill>
                <a:srgbClr val="D1D4DB"/>
              </a:solidFill>
            </a:ln>
          </p:spPr>
          <p:txBody>
            <a:bodyPr wrap="square" lIns="0" tIns="0" rIns="0" bIns="0" rtlCol="0"/>
            <a:lstStyle/>
            <a:p>
              <a:endParaRPr dirty="0"/>
            </a:p>
          </p:txBody>
        </p:sp>
      </p:grpSp>
      <p:grpSp>
        <p:nvGrpSpPr>
          <p:cNvPr id="15" name="object 15"/>
          <p:cNvGrpSpPr/>
          <p:nvPr/>
        </p:nvGrpSpPr>
        <p:grpSpPr>
          <a:xfrm>
            <a:off x="6047437" y="3170187"/>
            <a:ext cx="1023619" cy="1003935"/>
            <a:chOff x="6047437" y="3170187"/>
            <a:chExt cx="1023619" cy="1003935"/>
          </a:xfrm>
        </p:grpSpPr>
        <p:sp>
          <p:nvSpPr>
            <p:cNvPr id="16" name="object 16"/>
            <p:cNvSpPr/>
            <p:nvPr/>
          </p:nvSpPr>
          <p:spPr>
            <a:xfrm>
              <a:off x="6052199" y="3174949"/>
              <a:ext cx="1014094" cy="994410"/>
            </a:xfrm>
            <a:custGeom>
              <a:avLst/>
              <a:gdLst/>
              <a:ahLst/>
              <a:cxnLst/>
              <a:rect l="l" t="t" r="r" b="b"/>
              <a:pathLst>
                <a:path w="1014095" h="994410">
                  <a:moveTo>
                    <a:pt x="506849" y="994199"/>
                  </a:moveTo>
                  <a:lnTo>
                    <a:pt x="458036" y="991924"/>
                  </a:lnTo>
                  <a:lnTo>
                    <a:pt x="410536" y="985236"/>
                  </a:lnTo>
                  <a:lnTo>
                    <a:pt x="364561" y="974344"/>
                  </a:lnTo>
                  <a:lnTo>
                    <a:pt x="320324" y="959457"/>
                  </a:lnTo>
                  <a:lnTo>
                    <a:pt x="278036" y="940782"/>
                  </a:lnTo>
                  <a:lnTo>
                    <a:pt x="237911" y="918528"/>
                  </a:lnTo>
                  <a:lnTo>
                    <a:pt x="200161" y="892903"/>
                  </a:lnTo>
                  <a:lnTo>
                    <a:pt x="164997" y="864116"/>
                  </a:lnTo>
                  <a:lnTo>
                    <a:pt x="132634" y="832375"/>
                  </a:lnTo>
                  <a:lnTo>
                    <a:pt x="103282" y="797889"/>
                  </a:lnTo>
                  <a:lnTo>
                    <a:pt x="77155" y="760865"/>
                  </a:lnTo>
                  <a:lnTo>
                    <a:pt x="54465" y="721511"/>
                  </a:lnTo>
                  <a:lnTo>
                    <a:pt x="35424" y="680037"/>
                  </a:lnTo>
                  <a:lnTo>
                    <a:pt x="20244" y="636651"/>
                  </a:lnTo>
                  <a:lnTo>
                    <a:pt x="9139" y="591560"/>
                  </a:lnTo>
                  <a:lnTo>
                    <a:pt x="2320" y="544974"/>
                  </a:lnTo>
                  <a:lnTo>
                    <a:pt x="0" y="497099"/>
                  </a:lnTo>
                  <a:lnTo>
                    <a:pt x="2320" y="449225"/>
                  </a:lnTo>
                  <a:lnTo>
                    <a:pt x="9139" y="402639"/>
                  </a:lnTo>
                  <a:lnTo>
                    <a:pt x="20244" y="357548"/>
                  </a:lnTo>
                  <a:lnTo>
                    <a:pt x="35424" y="314162"/>
                  </a:lnTo>
                  <a:lnTo>
                    <a:pt x="54465" y="272688"/>
                  </a:lnTo>
                  <a:lnTo>
                    <a:pt x="77155" y="233334"/>
                  </a:lnTo>
                  <a:lnTo>
                    <a:pt x="103282" y="196310"/>
                  </a:lnTo>
                  <a:lnTo>
                    <a:pt x="132634" y="161824"/>
                  </a:lnTo>
                  <a:lnTo>
                    <a:pt x="164997" y="130083"/>
                  </a:lnTo>
                  <a:lnTo>
                    <a:pt x="200161" y="101296"/>
                  </a:lnTo>
                  <a:lnTo>
                    <a:pt x="237911" y="75671"/>
                  </a:lnTo>
                  <a:lnTo>
                    <a:pt x="278036" y="53417"/>
                  </a:lnTo>
                  <a:lnTo>
                    <a:pt x="320324" y="34742"/>
                  </a:lnTo>
                  <a:lnTo>
                    <a:pt x="364561" y="19855"/>
                  </a:lnTo>
                  <a:lnTo>
                    <a:pt x="410536" y="8963"/>
                  </a:lnTo>
                  <a:lnTo>
                    <a:pt x="458036" y="2275"/>
                  </a:lnTo>
                  <a:lnTo>
                    <a:pt x="506849" y="0"/>
                  </a:lnTo>
                  <a:lnTo>
                    <a:pt x="556945" y="2432"/>
                  </a:lnTo>
                  <a:lnTo>
                    <a:pt x="606193" y="9639"/>
                  </a:lnTo>
                  <a:lnTo>
                    <a:pt x="654259" y="21487"/>
                  </a:lnTo>
                  <a:lnTo>
                    <a:pt x="700813" y="37839"/>
                  </a:lnTo>
                  <a:lnTo>
                    <a:pt x="745520" y="58561"/>
                  </a:lnTo>
                  <a:lnTo>
                    <a:pt x="788050" y="83518"/>
                  </a:lnTo>
                  <a:lnTo>
                    <a:pt x="828070" y="112575"/>
                  </a:lnTo>
                  <a:lnTo>
                    <a:pt x="865246" y="145597"/>
                  </a:lnTo>
                  <a:lnTo>
                    <a:pt x="898916" y="182058"/>
                  </a:lnTo>
                  <a:lnTo>
                    <a:pt x="928543" y="221308"/>
                  </a:lnTo>
                  <a:lnTo>
                    <a:pt x="953989" y="263020"/>
                  </a:lnTo>
                  <a:lnTo>
                    <a:pt x="975118" y="306868"/>
                  </a:lnTo>
                  <a:lnTo>
                    <a:pt x="991791" y="352525"/>
                  </a:lnTo>
                  <a:lnTo>
                    <a:pt x="1003871" y="399667"/>
                  </a:lnTo>
                  <a:lnTo>
                    <a:pt x="1011219" y="447967"/>
                  </a:lnTo>
                  <a:lnTo>
                    <a:pt x="1013699" y="497099"/>
                  </a:lnTo>
                  <a:lnTo>
                    <a:pt x="1011379" y="544974"/>
                  </a:lnTo>
                  <a:lnTo>
                    <a:pt x="1004560" y="591560"/>
                  </a:lnTo>
                  <a:lnTo>
                    <a:pt x="993455" y="636651"/>
                  </a:lnTo>
                  <a:lnTo>
                    <a:pt x="978275" y="680037"/>
                  </a:lnTo>
                  <a:lnTo>
                    <a:pt x="959234" y="721511"/>
                  </a:lnTo>
                  <a:lnTo>
                    <a:pt x="936544" y="760865"/>
                  </a:lnTo>
                  <a:lnTo>
                    <a:pt x="910417" y="797889"/>
                  </a:lnTo>
                  <a:lnTo>
                    <a:pt x="881065" y="832375"/>
                  </a:lnTo>
                  <a:lnTo>
                    <a:pt x="848702" y="864116"/>
                  </a:lnTo>
                  <a:lnTo>
                    <a:pt x="813539" y="892903"/>
                  </a:lnTo>
                  <a:lnTo>
                    <a:pt x="775788" y="918528"/>
                  </a:lnTo>
                  <a:lnTo>
                    <a:pt x="735663" y="940782"/>
                  </a:lnTo>
                  <a:lnTo>
                    <a:pt x="693375" y="959457"/>
                  </a:lnTo>
                  <a:lnTo>
                    <a:pt x="649138" y="974344"/>
                  </a:lnTo>
                  <a:lnTo>
                    <a:pt x="603163" y="985236"/>
                  </a:lnTo>
                  <a:lnTo>
                    <a:pt x="555663" y="991924"/>
                  </a:lnTo>
                  <a:lnTo>
                    <a:pt x="506849" y="994199"/>
                  </a:lnTo>
                  <a:close/>
                </a:path>
              </a:pathLst>
            </a:custGeom>
            <a:solidFill>
              <a:srgbClr val="4472C4"/>
            </a:solidFill>
          </p:spPr>
          <p:txBody>
            <a:bodyPr wrap="square" lIns="0" tIns="0" rIns="0" bIns="0" rtlCol="0"/>
            <a:lstStyle/>
            <a:p>
              <a:endParaRPr dirty="0"/>
            </a:p>
          </p:txBody>
        </p:sp>
        <p:sp>
          <p:nvSpPr>
            <p:cNvPr id="17" name="object 17"/>
            <p:cNvSpPr/>
            <p:nvPr/>
          </p:nvSpPr>
          <p:spPr>
            <a:xfrm>
              <a:off x="6052199" y="3174950"/>
              <a:ext cx="1014094" cy="994410"/>
            </a:xfrm>
            <a:custGeom>
              <a:avLst/>
              <a:gdLst/>
              <a:ahLst/>
              <a:cxnLst/>
              <a:rect l="l" t="t" r="r" b="b"/>
              <a:pathLst>
                <a:path w="1014095" h="994410">
                  <a:moveTo>
                    <a:pt x="0" y="497099"/>
                  </a:moveTo>
                  <a:lnTo>
                    <a:pt x="2320" y="449225"/>
                  </a:lnTo>
                  <a:lnTo>
                    <a:pt x="9139" y="402639"/>
                  </a:lnTo>
                  <a:lnTo>
                    <a:pt x="20244" y="357548"/>
                  </a:lnTo>
                  <a:lnTo>
                    <a:pt x="35424" y="314162"/>
                  </a:lnTo>
                  <a:lnTo>
                    <a:pt x="54465" y="272688"/>
                  </a:lnTo>
                  <a:lnTo>
                    <a:pt x="77155" y="233334"/>
                  </a:lnTo>
                  <a:lnTo>
                    <a:pt x="103282" y="196310"/>
                  </a:lnTo>
                  <a:lnTo>
                    <a:pt x="132634" y="161824"/>
                  </a:lnTo>
                  <a:lnTo>
                    <a:pt x="164997" y="130083"/>
                  </a:lnTo>
                  <a:lnTo>
                    <a:pt x="200161" y="101296"/>
                  </a:lnTo>
                  <a:lnTo>
                    <a:pt x="237911" y="75671"/>
                  </a:lnTo>
                  <a:lnTo>
                    <a:pt x="278036" y="53417"/>
                  </a:lnTo>
                  <a:lnTo>
                    <a:pt x="320324" y="34742"/>
                  </a:lnTo>
                  <a:lnTo>
                    <a:pt x="364561" y="19855"/>
                  </a:lnTo>
                  <a:lnTo>
                    <a:pt x="410536" y="8963"/>
                  </a:lnTo>
                  <a:lnTo>
                    <a:pt x="458036" y="2275"/>
                  </a:lnTo>
                  <a:lnTo>
                    <a:pt x="506849" y="0"/>
                  </a:lnTo>
                  <a:lnTo>
                    <a:pt x="556945" y="2432"/>
                  </a:lnTo>
                  <a:lnTo>
                    <a:pt x="606193" y="9639"/>
                  </a:lnTo>
                  <a:lnTo>
                    <a:pt x="654259" y="21487"/>
                  </a:lnTo>
                  <a:lnTo>
                    <a:pt x="700813" y="37839"/>
                  </a:lnTo>
                  <a:lnTo>
                    <a:pt x="745520" y="58561"/>
                  </a:lnTo>
                  <a:lnTo>
                    <a:pt x="788050" y="83518"/>
                  </a:lnTo>
                  <a:lnTo>
                    <a:pt x="828070" y="112575"/>
                  </a:lnTo>
                  <a:lnTo>
                    <a:pt x="865246" y="145597"/>
                  </a:lnTo>
                  <a:lnTo>
                    <a:pt x="898916" y="182058"/>
                  </a:lnTo>
                  <a:lnTo>
                    <a:pt x="928543" y="221308"/>
                  </a:lnTo>
                  <a:lnTo>
                    <a:pt x="953989" y="263020"/>
                  </a:lnTo>
                  <a:lnTo>
                    <a:pt x="975118" y="306868"/>
                  </a:lnTo>
                  <a:lnTo>
                    <a:pt x="991791" y="352525"/>
                  </a:lnTo>
                  <a:lnTo>
                    <a:pt x="1003871" y="399667"/>
                  </a:lnTo>
                  <a:lnTo>
                    <a:pt x="1011219" y="447967"/>
                  </a:lnTo>
                  <a:lnTo>
                    <a:pt x="1013699" y="497099"/>
                  </a:lnTo>
                  <a:lnTo>
                    <a:pt x="1011379" y="544974"/>
                  </a:lnTo>
                  <a:lnTo>
                    <a:pt x="1004560" y="591560"/>
                  </a:lnTo>
                  <a:lnTo>
                    <a:pt x="993455" y="636651"/>
                  </a:lnTo>
                  <a:lnTo>
                    <a:pt x="978275" y="680037"/>
                  </a:lnTo>
                  <a:lnTo>
                    <a:pt x="959234" y="721511"/>
                  </a:lnTo>
                  <a:lnTo>
                    <a:pt x="936544" y="760865"/>
                  </a:lnTo>
                  <a:lnTo>
                    <a:pt x="910417" y="797889"/>
                  </a:lnTo>
                  <a:lnTo>
                    <a:pt x="881065" y="832375"/>
                  </a:lnTo>
                  <a:lnTo>
                    <a:pt x="848702" y="864116"/>
                  </a:lnTo>
                  <a:lnTo>
                    <a:pt x="813539" y="892903"/>
                  </a:lnTo>
                  <a:lnTo>
                    <a:pt x="775788" y="918528"/>
                  </a:lnTo>
                  <a:lnTo>
                    <a:pt x="735663" y="940782"/>
                  </a:lnTo>
                  <a:lnTo>
                    <a:pt x="693375" y="959457"/>
                  </a:lnTo>
                  <a:lnTo>
                    <a:pt x="649138" y="974344"/>
                  </a:lnTo>
                  <a:lnTo>
                    <a:pt x="603163" y="985236"/>
                  </a:lnTo>
                  <a:lnTo>
                    <a:pt x="555663" y="991924"/>
                  </a:lnTo>
                  <a:lnTo>
                    <a:pt x="506849" y="994199"/>
                  </a:lnTo>
                  <a:lnTo>
                    <a:pt x="458036" y="991924"/>
                  </a:lnTo>
                  <a:lnTo>
                    <a:pt x="410536" y="985236"/>
                  </a:lnTo>
                  <a:lnTo>
                    <a:pt x="364561" y="974344"/>
                  </a:lnTo>
                  <a:lnTo>
                    <a:pt x="320324" y="959457"/>
                  </a:lnTo>
                  <a:lnTo>
                    <a:pt x="278036" y="940782"/>
                  </a:lnTo>
                  <a:lnTo>
                    <a:pt x="237911" y="918528"/>
                  </a:lnTo>
                  <a:lnTo>
                    <a:pt x="200161" y="892903"/>
                  </a:lnTo>
                  <a:lnTo>
                    <a:pt x="164997" y="864116"/>
                  </a:lnTo>
                  <a:lnTo>
                    <a:pt x="132634" y="832375"/>
                  </a:lnTo>
                  <a:lnTo>
                    <a:pt x="103282" y="797889"/>
                  </a:lnTo>
                  <a:lnTo>
                    <a:pt x="77155" y="760865"/>
                  </a:lnTo>
                  <a:lnTo>
                    <a:pt x="54465" y="721511"/>
                  </a:lnTo>
                  <a:lnTo>
                    <a:pt x="35424" y="680037"/>
                  </a:lnTo>
                  <a:lnTo>
                    <a:pt x="20244" y="636651"/>
                  </a:lnTo>
                  <a:lnTo>
                    <a:pt x="9139" y="591560"/>
                  </a:lnTo>
                  <a:lnTo>
                    <a:pt x="2320" y="544974"/>
                  </a:lnTo>
                  <a:lnTo>
                    <a:pt x="0" y="497099"/>
                  </a:lnTo>
                  <a:close/>
                </a:path>
              </a:pathLst>
            </a:custGeom>
            <a:ln w="9524">
              <a:solidFill>
                <a:srgbClr val="D1D4DB"/>
              </a:solidFill>
            </a:ln>
          </p:spPr>
          <p:txBody>
            <a:bodyPr wrap="square" lIns="0" tIns="0" rIns="0" bIns="0" rtlCol="0"/>
            <a:lstStyle/>
            <a:p>
              <a:endParaRPr dirty="0"/>
            </a:p>
          </p:txBody>
        </p:sp>
      </p:grpSp>
      <p:sp>
        <p:nvSpPr>
          <p:cNvPr id="18" name="object 18"/>
          <p:cNvSpPr txBox="1"/>
          <p:nvPr/>
        </p:nvSpPr>
        <p:spPr>
          <a:xfrm>
            <a:off x="3266049" y="3446479"/>
            <a:ext cx="3685540" cy="391160"/>
          </a:xfrm>
          <a:prstGeom prst="rect">
            <a:avLst/>
          </a:prstGeom>
        </p:spPr>
        <p:txBody>
          <a:bodyPr vert="horz" wrap="square" lIns="0" tIns="12700" rIns="0" bIns="0" rtlCol="0">
            <a:spAutoFit/>
          </a:bodyPr>
          <a:lstStyle/>
          <a:p>
            <a:pPr marL="12700">
              <a:lnSpc>
                <a:spcPct val="100000"/>
              </a:lnSpc>
              <a:spcBef>
                <a:spcPts val="100"/>
              </a:spcBef>
              <a:tabLst>
                <a:tab pos="845819" algn="l"/>
                <a:tab pos="1014094" algn="l"/>
                <a:tab pos="1880870" algn="l"/>
                <a:tab pos="2764155" algn="l"/>
                <a:tab pos="2990215" algn="l"/>
              </a:tabLst>
            </a:pPr>
            <a:r>
              <a:rPr sz="1200" u="sng" dirty="0">
                <a:solidFill>
                  <a:srgbClr val="FFFFFF"/>
                </a:solidFill>
                <a:uFill>
                  <a:solidFill>
                    <a:srgbClr val="44546A"/>
                  </a:solidFill>
                </a:uFill>
                <a:latin typeface="Times New Roman"/>
                <a:cs typeface="Times New Roman"/>
              </a:rPr>
              <a:t> 	</a:t>
            </a:r>
            <a:r>
              <a:rPr lang="en-IN" sz="1200" dirty="0">
                <a:solidFill>
                  <a:srgbClr val="FFFFFF"/>
                </a:solidFill>
                <a:latin typeface="Times New Roman"/>
                <a:cs typeface="Times New Roman"/>
              </a:rPr>
              <a:t>	   </a:t>
            </a:r>
            <a:r>
              <a:rPr lang="en-IN" sz="1200" spc="-5" dirty="0">
                <a:solidFill>
                  <a:srgbClr val="FFFFFF"/>
                </a:solidFill>
                <a:latin typeface="Calibri"/>
                <a:cs typeface="Calibri"/>
              </a:rPr>
              <a:t>Model</a:t>
            </a:r>
            <a:r>
              <a:rPr sz="1200" spc="-10" dirty="0">
                <a:solidFill>
                  <a:srgbClr val="FFFFFF"/>
                </a:solidFill>
                <a:latin typeface="Calibri"/>
                <a:cs typeface="Calibri"/>
              </a:rPr>
              <a:t>	</a:t>
            </a:r>
            <a:r>
              <a:rPr sz="1200" u="sng" spc="-10" dirty="0">
                <a:solidFill>
                  <a:srgbClr val="FFFFFF"/>
                </a:solidFill>
                <a:uFill>
                  <a:solidFill>
                    <a:srgbClr val="44546A"/>
                  </a:solidFill>
                </a:uFill>
                <a:latin typeface="Times New Roman"/>
                <a:cs typeface="Times New Roman"/>
              </a:rPr>
              <a:t> 	</a:t>
            </a:r>
            <a:r>
              <a:rPr sz="1200" spc="-10" dirty="0">
                <a:solidFill>
                  <a:srgbClr val="FFFFFF"/>
                </a:solidFill>
                <a:latin typeface="Times New Roman"/>
                <a:cs typeface="Times New Roman"/>
              </a:rPr>
              <a:t>	</a:t>
            </a:r>
            <a:r>
              <a:rPr sz="1200" spc="-10" dirty="0">
                <a:solidFill>
                  <a:srgbClr val="FFFFFF"/>
                </a:solidFill>
                <a:latin typeface="Calibri"/>
                <a:cs typeface="Calibri"/>
              </a:rPr>
              <a:t>Real</a:t>
            </a:r>
            <a:r>
              <a:rPr sz="1200" spc="-45" dirty="0">
                <a:solidFill>
                  <a:srgbClr val="FFFFFF"/>
                </a:solidFill>
                <a:latin typeface="Calibri"/>
                <a:cs typeface="Calibri"/>
              </a:rPr>
              <a:t> </a:t>
            </a:r>
            <a:r>
              <a:rPr lang="en-IN" sz="1200" spc="-5" dirty="0">
                <a:solidFill>
                  <a:srgbClr val="FFFFFF"/>
                </a:solidFill>
                <a:latin typeface="Calibri"/>
                <a:cs typeface="Calibri"/>
              </a:rPr>
              <a:t>Time</a:t>
            </a:r>
            <a:endParaRPr lang="en-IN" sz="1200" dirty="0">
              <a:latin typeface="Calibri"/>
              <a:cs typeface="Calibri"/>
            </a:endParaRPr>
          </a:p>
          <a:p>
            <a:pPr marL="1106805">
              <a:lnSpc>
                <a:spcPct val="100000"/>
              </a:lnSpc>
              <a:tabLst>
                <a:tab pos="2912110" algn="l"/>
              </a:tabLst>
            </a:pPr>
            <a:r>
              <a:rPr lang="en-IN" sz="1200" spc="-10" dirty="0">
                <a:solidFill>
                  <a:srgbClr val="FFFFFF"/>
                </a:solidFill>
                <a:latin typeface="Calibri"/>
                <a:cs typeface="Calibri"/>
              </a:rPr>
              <a:t>Training	Deployment</a:t>
            </a:r>
            <a:endParaRPr lang="en-IN" sz="1200" dirty="0">
              <a:latin typeface="Calibri"/>
              <a:cs typeface="Calibri"/>
            </a:endParaRPr>
          </a:p>
        </p:txBody>
      </p:sp>
      <p:grpSp>
        <p:nvGrpSpPr>
          <p:cNvPr id="19" name="object 19"/>
          <p:cNvGrpSpPr/>
          <p:nvPr/>
        </p:nvGrpSpPr>
        <p:grpSpPr>
          <a:xfrm>
            <a:off x="5990237" y="3636104"/>
            <a:ext cx="53340" cy="41275"/>
            <a:chOff x="5990237" y="3636104"/>
            <a:chExt cx="53340" cy="41275"/>
          </a:xfrm>
        </p:grpSpPr>
        <p:sp>
          <p:nvSpPr>
            <p:cNvPr id="20" name="object 20"/>
            <p:cNvSpPr/>
            <p:nvPr/>
          </p:nvSpPr>
          <p:spPr>
            <a:xfrm>
              <a:off x="5994999" y="3640867"/>
              <a:ext cx="43815" cy="31750"/>
            </a:xfrm>
            <a:custGeom>
              <a:avLst/>
              <a:gdLst/>
              <a:ahLst/>
              <a:cxnLst/>
              <a:rect l="l" t="t" r="r" b="b"/>
              <a:pathLst>
                <a:path w="43814" h="31750">
                  <a:moveTo>
                    <a:pt x="0" y="31465"/>
                  </a:moveTo>
                  <a:lnTo>
                    <a:pt x="0" y="0"/>
                  </a:lnTo>
                  <a:lnTo>
                    <a:pt x="43225" y="15732"/>
                  </a:lnTo>
                  <a:lnTo>
                    <a:pt x="0" y="31465"/>
                  </a:lnTo>
                  <a:close/>
                </a:path>
              </a:pathLst>
            </a:custGeom>
            <a:solidFill>
              <a:srgbClr val="44546A"/>
            </a:solidFill>
          </p:spPr>
          <p:txBody>
            <a:bodyPr wrap="square" lIns="0" tIns="0" rIns="0" bIns="0" rtlCol="0"/>
            <a:lstStyle/>
            <a:p>
              <a:endParaRPr dirty="0"/>
            </a:p>
          </p:txBody>
        </p:sp>
        <p:sp>
          <p:nvSpPr>
            <p:cNvPr id="21" name="object 21"/>
            <p:cNvSpPr/>
            <p:nvPr/>
          </p:nvSpPr>
          <p:spPr>
            <a:xfrm>
              <a:off x="5994999" y="3640867"/>
              <a:ext cx="43815" cy="31750"/>
            </a:xfrm>
            <a:custGeom>
              <a:avLst/>
              <a:gdLst/>
              <a:ahLst/>
              <a:cxnLst/>
              <a:rect l="l" t="t" r="r" b="b"/>
              <a:pathLst>
                <a:path w="43814" h="31750">
                  <a:moveTo>
                    <a:pt x="0" y="31465"/>
                  </a:moveTo>
                  <a:lnTo>
                    <a:pt x="43225" y="15732"/>
                  </a:lnTo>
                  <a:lnTo>
                    <a:pt x="0" y="0"/>
                  </a:lnTo>
                  <a:lnTo>
                    <a:pt x="0" y="31465"/>
                  </a:lnTo>
                  <a:close/>
                </a:path>
              </a:pathLst>
            </a:custGeom>
            <a:ln w="9524">
              <a:solidFill>
                <a:srgbClr val="44546A"/>
              </a:solidFill>
            </a:ln>
          </p:spPr>
          <p:txBody>
            <a:bodyPr wrap="square" lIns="0" tIns="0" rIns="0" bIns="0" rtlCol="0"/>
            <a:lstStyle/>
            <a:p>
              <a:endParaRPr dirty="0"/>
            </a:p>
          </p:txBody>
        </p:sp>
      </p:grpSp>
      <p:grpSp>
        <p:nvGrpSpPr>
          <p:cNvPr id="22" name="object 22"/>
          <p:cNvGrpSpPr/>
          <p:nvPr/>
        </p:nvGrpSpPr>
        <p:grpSpPr>
          <a:xfrm>
            <a:off x="2730657" y="2658087"/>
            <a:ext cx="1951355" cy="522605"/>
            <a:chOff x="2730657" y="2658087"/>
            <a:chExt cx="1951355" cy="522605"/>
          </a:xfrm>
        </p:grpSpPr>
        <p:sp>
          <p:nvSpPr>
            <p:cNvPr id="23" name="object 23"/>
            <p:cNvSpPr/>
            <p:nvPr/>
          </p:nvSpPr>
          <p:spPr>
            <a:xfrm>
              <a:off x="2777234" y="2662850"/>
              <a:ext cx="1899920" cy="497840"/>
            </a:xfrm>
            <a:custGeom>
              <a:avLst/>
              <a:gdLst/>
              <a:ahLst/>
              <a:cxnLst/>
              <a:rect l="l" t="t" r="r" b="b"/>
              <a:pathLst>
                <a:path w="1899920" h="497839">
                  <a:moveTo>
                    <a:pt x="1899515" y="0"/>
                  </a:moveTo>
                  <a:lnTo>
                    <a:pt x="0" y="497617"/>
                  </a:lnTo>
                </a:path>
              </a:pathLst>
            </a:custGeom>
            <a:ln w="9524">
              <a:solidFill>
                <a:srgbClr val="44546A"/>
              </a:solidFill>
            </a:ln>
          </p:spPr>
          <p:txBody>
            <a:bodyPr wrap="square" lIns="0" tIns="0" rIns="0" bIns="0" rtlCol="0"/>
            <a:lstStyle/>
            <a:p>
              <a:endParaRPr dirty="0"/>
            </a:p>
          </p:txBody>
        </p:sp>
        <p:sp>
          <p:nvSpPr>
            <p:cNvPr id="24" name="object 24"/>
            <p:cNvSpPr/>
            <p:nvPr/>
          </p:nvSpPr>
          <p:spPr>
            <a:xfrm>
              <a:off x="2735420" y="3145247"/>
              <a:ext cx="46355" cy="30480"/>
            </a:xfrm>
            <a:custGeom>
              <a:avLst/>
              <a:gdLst/>
              <a:ahLst/>
              <a:cxnLst/>
              <a:rect l="l" t="t" r="r" b="b"/>
              <a:pathLst>
                <a:path w="46355" h="30480">
                  <a:moveTo>
                    <a:pt x="45801" y="30438"/>
                  </a:moveTo>
                  <a:lnTo>
                    <a:pt x="0" y="26173"/>
                  </a:lnTo>
                  <a:lnTo>
                    <a:pt x="37827" y="0"/>
                  </a:lnTo>
                  <a:lnTo>
                    <a:pt x="45801" y="30438"/>
                  </a:lnTo>
                  <a:close/>
                </a:path>
              </a:pathLst>
            </a:custGeom>
            <a:solidFill>
              <a:srgbClr val="44546A"/>
            </a:solidFill>
          </p:spPr>
          <p:txBody>
            <a:bodyPr wrap="square" lIns="0" tIns="0" rIns="0" bIns="0" rtlCol="0"/>
            <a:lstStyle/>
            <a:p>
              <a:endParaRPr dirty="0"/>
            </a:p>
          </p:txBody>
        </p:sp>
        <p:sp>
          <p:nvSpPr>
            <p:cNvPr id="25" name="object 25"/>
            <p:cNvSpPr/>
            <p:nvPr/>
          </p:nvSpPr>
          <p:spPr>
            <a:xfrm>
              <a:off x="2735420" y="3145247"/>
              <a:ext cx="46355" cy="30480"/>
            </a:xfrm>
            <a:custGeom>
              <a:avLst/>
              <a:gdLst/>
              <a:ahLst/>
              <a:cxnLst/>
              <a:rect l="l" t="t" r="r" b="b"/>
              <a:pathLst>
                <a:path w="46355" h="30480">
                  <a:moveTo>
                    <a:pt x="37827" y="0"/>
                  </a:moveTo>
                  <a:lnTo>
                    <a:pt x="0" y="26173"/>
                  </a:lnTo>
                  <a:lnTo>
                    <a:pt x="45801" y="30438"/>
                  </a:lnTo>
                  <a:lnTo>
                    <a:pt x="37827" y="0"/>
                  </a:lnTo>
                  <a:close/>
                </a:path>
              </a:pathLst>
            </a:custGeom>
            <a:ln w="9524">
              <a:solidFill>
                <a:srgbClr val="44546A"/>
              </a:solidFill>
            </a:ln>
          </p:spPr>
          <p:txBody>
            <a:bodyPr wrap="square" lIns="0" tIns="0" rIns="0" bIns="0" rtlCol="0"/>
            <a:lstStyle/>
            <a:p>
              <a:endParaRPr dirty="0"/>
            </a:p>
          </p:txBody>
        </p:sp>
      </p:grpSp>
      <p:sp>
        <p:nvSpPr>
          <p:cNvPr id="26" name="object 26"/>
          <p:cNvSpPr txBox="1"/>
          <p:nvPr/>
        </p:nvSpPr>
        <p:spPr>
          <a:xfrm>
            <a:off x="1994600" y="2563978"/>
            <a:ext cx="1021080" cy="391160"/>
          </a:xfrm>
          <a:prstGeom prst="rect">
            <a:avLst/>
          </a:prstGeom>
        </p:spPr>
        <p:txBody>
          <a:bodyPr vert="horz" wrap="square" lIns="0" tIns="12700" rIns="0" bIns="0" rtlCol="0">
            <a:spAutoFit/>
          </a:bodyPr>
          <a:lstStyle/>
          <a:p>
            <a:pPr marL="75565" marR="5080" indent="-63500">
              <a:lnSpc>
                <a:spcPct val="100000"/>
              </a:lnSpc>
              <a:spcBef>
                <a:spcPts val="100"/>
              </a:spcBef>
            </a:pPr>
            <a:r>
              <a:rPr sz="1200" spc="-5" dirty="0">
                <a:latin typeface="Calibri"/>
                <a:cs typeface="Calibri"/>
              </a:rPr>
              <a:t>Sensor</a:t>
            </a:r>
            <a:r>
              <a:rPr sz="1200" spc="-50" dirty="0">
                <a:latin typeface="Calibri"/>
                <a:cs typeface="Calibri"/>
              </a:rPr>
              <a:t> </a:t>
            </a:r>
            <a:r>
              <a:rPr sz="1200" spc="-5" dirty="0">
                <a:latin typeface="Calibri"/>
                <a:cs typeface="Calibri"/>
              </a:rPr>
              <a:t>Fusion</a:t>
            </a:r>
            <a:r>
              <a:rPr sz="1200" spc="-45" dirty="0">
                <a:latin typeface="Calibri"/>
                <a:cs typeface="Calibri"/>
              </a:rPr>
              <a:t> </a:t>
            </a:r>
            <a:r>
              <a:rPr sz="1200" dirty="0">
                <a:latin typeface="Calibri"/>
                <a:cs typeface="Calibri"/>
              </a:rPr>
              <a:t>&amp; </a:t>
            </a:r>
            <a:r>
              <a:rPr sz="1200" spc="-254" dirty="0">
                <a:latin typeface="Calibri"/>
                <a:cs typeface="Calibri"/>
              </a:rPr>
              <a:t> </a:t>
            </a:r>
            <a:r>
              <a:rPr sz="1200" spc="-10" dirty="0">
                <a:latin typeface="Calibri"/>
                <a:cs typeface="Calibri"/>
              </a:rPr>
              <a:t>Data</a:t>
            </a:r>
            <a:r>
              <a:rPr sz="1200" spc="-30" dirty="0">
                <a:latin typeface="Calibri"/>
                <a:cs typeface="Calibri"/>
              </a:rPr>
              <a:t> </a:t>
            </a:r>
            <a:r>
              <a:rPr sz="1200" spc="-10" dirty="0">
                <a:latin typeface="Calibri"/>
                <a:cs typeface="Calibri"/>
              </a:rPr>
              <a:t>Synching</a:t>
            </a:r>
            <a:endParaRPr sz="1200" dirty="0">
              <a:latin typeface="Calibri"/>
              <a:cs typeface="Calibri"/>
            </a:endParaRPr>
          </a:p>
        </p:txBody>
      </p:sp>
      <p:grpSp>
        <p:nvGrpSpPr>
          <p:cNvPr id="27" name="object 27"/>
          <p:cNvGrpSpPr/>
          <p:nvPr/>
        </p:nvGrpSpPr>
        <p:grpSpPr>
          <a:xfrm>
            <a:off x="3434137" y="917187"/>
            <a:ext cx="864869" cy="2760345"/>
            <a:chOff x="3434137" y="917187"/>
            <a:chExt cx="864869" cy="2760345"/>
          </a:xfrm>
        </p:grpSpPr>
        <p:sp>
          <p:nvSpPr>
            <p:cNvPr id="28" name="object 28"/>
            <p:cNvSpPr/>
            <p:nvPr/>
          </p:nvSpPr>
          <p:spPr>
            <a:xfrm>
              <a:off x="3801800" y="921950"/>
              <a:ext cx="332105" cy="245745"/>
            </a:xfrm>
            <a:custGeom>
              <a:avLst/>
              <a:gdLst/>
              <a:ahLst/>
              <a:cxnLst/>
              <a:rect l="l" t="t" r="r" b="b"/>
              <a:pathLst>
                <a:path w="332104" h="245744">
                  <a:moveTo>
                    <a:pt x="331799" y="245399"/>
                  </a:moveTo>
                  <a:lnTo>
                    <a:pt x="0" y="245399"/>
                  </a:lnTo>
                  <a:lnTo>
                    <a:pt x="0" y="0"/>
                  </a:lnTo>
                  <a:lnTo>
                    <a:pt x="331799" y="0"/>
                  </a:lnTo>
                  <a:lnTo>
                    <a:pt x="331799" y="245399"/>
                  </a:lnTo>
                  <a:close/>
                </a:path>
              </a:pathLst>
            </a:custGeom>
            <a:solidFill>
              <a:srgbClr val="FFFFFF"/>
            </a:solidFill>
          </p:spPr>
          <p:txBody>
            <a:bodyPr wrap="square" lIns="0" tIns="0" rIns="0" bIns="0" rtlCol="0"/>
            <a:lstStyle/>
            <a:p>
              <a:endParaRPr dirty="0"/>
            </a:p>
          </p:txBody>
        </p:sp>
        <p:sp>
          <p:nvSpPr>
            <p:cNvPr id="29" name="object 29"/>
            <p:cNvSpPr/>
            <p:nvPr/>
          </p:nvSpPr>
          <p:spPr>
            <a:xfrm>
              <a:off x="3801800" y="921950"/>
              <a:ext cx="332105" cy="245745"/>
            </a:xfrm>
            <a:custGeom>
              <a:avLst/>
              <a:gdLst/>
              <a:ahLst/>
              <a:cxnLst/>
              <a:rect l="l" t="t" r="r" b="b"/>
              <a:pathLst>
                <a:path w="332104" h="245744">
                  <a:moveTo>
                    <a:pt x="0" y="0"/>
                  </a:moveTo>
                  <a:lnTo>
                    <a:pt x="331799" y="0"/>
                  </a:lnTo>
                  <a:lnTo>
                    <a:pt x="331799" y="245399"/>
                  </a:lnTo>
                  <a:lnTo>
                    <a:pt x="0" y="245399"/>
                  </a:lnTo>
                  <a:lnTo>
                    <a:pt x="0" y="0"/>
                  </a:lnTo>
                  <a:close/>
                </a:path>
              </a:pathLst>
            </a:custGeom>
            <a:ln w="9524">
              <a:solidFill>
                <a:srgbClr val="FFFFFF"/>
              </a:solidFill>
            </a:ln>
          </p:spPr>
          <p:txBody>
            <a:bodyPr wrap="square" lIns="0" tIns="0" rIns="0" bIns="0" rtlCol="0"/>
            <a:lstStyle/>
            <a:p>
              <a:endParaRPr dirty="0"/>
            </a:p>
          </p:txBody>
        </p:sp>
        <p:sp>
          <p:nvSpPr>
            <p:cNvPr id="30" name="object 30"/>
            <p:cNvSpPr/>
            <p:nvPr/>
          </p:nvSpPr>
          <p:spPr>
            <a:xfrm>
              <a:off x="4076600" y="3640867"/>
              <a:ext cx="43815" cy="31750"/>
            </a:xfrm>
            <a:custGeom>
              <a:avLst/>
              <a:gdLst/>
              <a:ahLst/>
              <a:cxnLst/>
              <a:rect l="l" t="t" r="r" b="b"/>
              <a:pathLst>
                <a:path w="43814" h="31750">
                  <a:moveTo>
                    <a:pt x="0" y="31465"/>
                  </a:moveTo>
                  <a:lnTo>
                    <a:pt x="0" y="0"/>
                  </a:lnTo>
                  <a:lnTo>
                    <a:pt x="43225" y="15732"/>
                  </a:lnTo>
                  <a:lnTo>
                    <a:pt x="0" y="31465"/>
                  </a:lnTo>
                  <a:close/>
                </a:path>
              </a:pathLst>
            </a:custGeom>
            <a:solidFill>
              <a:srgbClr val="44546A"/>
            </a:solidFill>
          </p:spPr>
          <p:txBody>
            <a:bodyPr wrap="square" lIns="0" tIns="0" rIns="0" bIns="0" rtlCol="0"/>
            <a:lstStyle/>
            <a:p>
              <a:endParaRPr dirty="0"/>
            </a:p>
          </p:txBody>
        </p:sp>
        <p:sp>
          <p:nvSpPr>
            <p:cNvPr id="31" name="object 31"/>
            <p:cNvSpPr/>
            <p:nvPr/>
          </p:nvSpPr>
          <p:spPr>
            <a:xfrm>
              <a:off x="4076600" y="3640867"/>
              <a:ext cx="43815" cy="31750"/>
            </a:xfrm>
            <a:custGeom>
              <a:avLst/>
              <a:gdLst/>
              <a:ahLst/>
              <a:cxnLst/>
              <a:rect l="l" t="t" r="r" b="b"/>
              <a:pathLst>
                <a:path w="43814" h="31750">
                  <a:moveTo>
                    <a:pt x="0" y="31465"/>
                  </a:moveTo>
                  <a:lnTo>
                    <a:pt x="43225" y="15732"/>
                  </a:lnTo>
                  <a:lnTo>
                    <a:pt x="0" y="0"/>
                  </a:lnTo>
                  <a:lnTo>
                    <a:pt x="0" y="31465"/>
                  </a:lnTo>
                  <a:close/>
                </a:path>
              </a:pathLst>
            </a:custGeom>
            <a:ln w="9524">
              <a:solidFill>
                <a:srgbClr val="44546A"/>
              </a:solidFill>
            </a:ln>
          </p:spPr>
          <p:txBody>
            <a:bodyPr wrap="square" lIns="0" tIns="0" rIns="0" bIns="0" rtlCol="0"/>
            <a:lstStyle/>
            <a:p>
              <a:endParaRPr dirty="0"/>
            </a:p>
          </p:txBody>
        </p:sp>
        <p:sp>
          <p:nvSpPr>
            <p:cNvPr id="32" name="object 32"/>
            <p:cNvSpPr/>
            <p:nvPr/>
          </p:nvSpPr>
          <p:spPr>
            <a:xfrm>
              <a:off x="3438900" y="2118525"/>
              <a:ext cx="855344" cy="440055"/>
            </a:xfrm>
            <a:custGeom>
              <a:avLst/>
              <a:gdLst/>
              <a:ahLst/>
              <a:cxnLst/>
              <a:rect l="l" t="t" r="r" b="b"/>
              <a:pathLst>
                <a:path w="855345" h="440055">
                  <a:moveTo>
                    <a:pt x="854999" y="439799"/>
                  </a:moveTo>
                  <a:lnTo>
                    <a:pt x="0" y="439799"/>
                  </a:lnTo>
                  <a:lnTo>
                    <a:pt x="0" y="0"/>
                  </a:lnTo>
                  <a:lnTo>
                    <a:pt x="854999" y="0"/>
                  </a:lnTo>
                  <a:lnTo>
                    <a:pt x="854999" y="439799"/>
                  </a:lnTo>
                  <a:close/>
                </a:path>
              </a:pathLst>
            </a:custGeom>
            <a:solidFill>
              <a:srgbClr val="FFFFFF"/>
            </a:solidFill>
          </p:spPr>
          <p:txBody>
            <a:bodyPr wrap="square" lIns="0" tIns="0" rIns="0" bIns="0" rtlCol="0"/>
            <a:lstStyle/>
            <a:p>
              <a:endParaRPr dirty="0"/>
            </a:p>
          </p:txBody>
        </p:sp>
        <p:sp>
          <p:nvSpPr>
            <p:cNvPr id="33" name="object 33"/>
            <p:cNvSpPr/>
            <p:nvPr/>
          </p:nvSpPr>
          <p:spPr>
            <a:xfrm>
              <a:off x="3438900" y="2118525"/>
              <a:ext cx="855344" cy="440055"/>
            </a:xfrm>
            <a:custGeom>
              <a:avLst/>
              <a:gdLst/>
              <a:ahLst/>
              <a:cxnLst/>
              <a:rect l="l" t="t" r="r" b="b"/>
              <a:pathLst>
                <a:path w="855345" h="440055">
                  <a:moveTo>
                    <a:pt x="0" y="0"/>
                  </a:moveTo>
                  <a:lnTo>
                    <a:pt x="854999" y="0"/>
                  </a:lnTo>
                  <a:lnTo>
                    <a:pt x="854999" y="439799"/>
                  </a:lnTo>
                  <a:lnTo>
                    <a:pt x="0" y="439799"/>
                  </a:lnTo>
                  <a:lnTo>
                    <a:pt x="0" y="0"/>
                  </a:lnTo>
                  <a:close/>
                </a:path>
              </a:pathLst>
            </a:custGeom>
            <a:ln w="9524">
              <a:solidFill>
                <a:srgbClr val="FFFFFF"/>
              </a:solidFill>
            </a:ln>
          </p:spPr>
          <p:txBody>
            <a:bodyPr wrap="square" lIns="0" tIns="0" rIns="0" bIns="0" rtlCol="0"/>
            <a:lstStyle/>
            <a:p>
              <a:endParaRPr dirty="0"/>
            </a:p>
          </p:txBody>
        </p:sp>
        <p:pic>
          <p:nvPicPr>
            <p:cNvPr id="34" name="object 34"/>
            <p:cNvPicPr/>
            <p:nvPr/>
          </p:nvPicPr>
          <p:blipFill>
            <a:blip r:embed="rId3" cstate="print"/>
            <a:stretch>
              <a:fillRect/>
            </a:stretch>
          </p:blipFill>
          <p:spPr>
            <a:xfrm>
              <a:off x="3506025" y="2137143"/>
              <a:ext cx="331800" cy="439672"/>
            </a:xfrm>
            <a:prstGeom prst="rect">
              <a:avLst/>
            </a:prstGeom>
          </p:spPr>
        </p:pic>
        <p:pic>
          <p:nvPicPr>
            <p:cNvPr id="35" name="object 35"/>
            <p:cNvPicPr/>
            <p:nvPr/>
          </p:nvPicPr>
          <p:blipFill>
            <a:blip r:embed="rId4" cstate="print"/>
            <a:stretch>
              <a:fillRect/>
            </a:stretch>
          </p:blipFill>
          <p:spPr>
            <a:xfrm>
              <a:off x="3894975" y="2137164"/>
              <a:ext cx="331800" cy="439631"/>
            </a:xfrm>
            <a:prstGeom prst="rect">
              <a:avLst/>
            </a:prstGeom>
          </p:spPr>
        </p:pic>
      </p:grpSp>
      <p:sp>
        <p:nvSpPr>
          <p:cNvPr id="36" name="object 36"/>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5" y="670544"/>
            <a:ext cx="2490470" cy="360680"/>
          </a:xfrm>
          <a:prstGeom prst="rect">
            <a:avLst/>
          </a:prstGeom>
        </p:spPr>
        <p:txBody>
          <a:bodyPr vert="horz" wrap="square" lIns="0" tIns="12700" rIns="0" bIns="0" rtlCol="0">
            <a:spAutoFit/>
          </a:bodyPr>
          <a:lstStyle/>
          <a:p>
            <a:pPr marL="12700">
              <a:lnSpc>
                <a:spcPct val="100000"/>
              </a:lnSpc>
              <a:spcBef>
                <a:spcPts val="100"/>
              </a:spcBef>
            </a:pPr>
            <a:r>
              <a:rPr sz="2200" spc="-5" dirty="0"/>
              <a:t>Sensors</a:t>
            </a:r>
            <a:r>
              <a:rPr sz="2200" spc="-50" dirty="0"/>
              <a:t> </a:t>
            </a:r>
            <a:r>
              <a:rPr sz="2200" dirty="0"/>
              <a:t>&amp;</a:t>
            </a:r>
            <a:r>
              <a:rPr sz="2200" spc="-45" dirty="0"/>
              <a:t> </a:t>
            </a:r>
            <a:r>
              <a:rPr sz="2200" spc="-5" dirty="0"/>
              <a:t>Materials</a:t>
            </a:r>
            <a:endParaRPr sz="2200" dirty="0"/>
          </a:p>
        </p:txBody>
      </p:sp>
      <p:sp>
        <p:nvSpPr>
          <p:cNvPr id="3" name="object 3"/>
          <p:cNvSpPr txBox="1"/>
          <p:nvPr/>
        </p:nvSpPr>
        <p:spPr>
          <a:xfrm>
            <a:off x="1529074" y="4826501"/>
            <a:ext cx="5722620" cy="147320"/>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444654"/>
                </a:solidFill>
                <a:latin typeface="Calibri"/>
                <a:cs typeface="Calibri"/>
              </a:rPr>
              <a:t>[4]</a:t>
            </a:r>
            <a:r>
              <a:rPr sz="800" dirty="0">
                <a:solidFill>
                  <a:srgbClr val="444654"/>
                </a:solidFill>
                <a:latin typeface="Calibri"/>
                <a:cs typeface="Calibri"/>
              </a:rPr>
              <a:t> </a:t>
            </a:r>
            <a:r>
              <a:rPr sz="800" spc="-5" dirty="0">
                <a:solidFill>
                  <a:srgbClr val="444654"/>
                </a:solidFill>
                <a:latin typeface="Calibri"/>
                <a:cs typeface="Calibri"/>
              </a:rPr>
              <a:t>Shoe</a:t>
            </a:r>
            <a:r>
              <a:rPr sz="800" dirty="0">
                <a:solidFill>
                  <a:srgbClr val="444654"/>
                </a:solidFill>
                <a:latin typeface="Calibri"/>
                <a:cs typeface="Calibri"/>
              </a:rPr>
              <a:t> </a:t>
            </a:r>
            <a:r>
              <a:rPr sz="800" spc="-5" dirty="0">
                <a:solidFill>
                  <a:srgbClr val="444654"/>
                </a:solidFill>
                <a:latin typeface="Calibri"/>
                <a:cs typeface="Calibri"/>
              </a:rPr>
              <a:t>Insole</a:t>
            </a:r>
            <a:r>
              <a:rPr sz="800" dirty="0">
                <a:solidFill>
                  <a:srgbClr val="444654"/>
                </a:solidFill>
                <a:latin typeface="Calibri"/>
                <a:cs typeface="Calibri"/>
              </a:rPr>
              <a:t> </a:t>
            </a:r>
            <a:r>
              <a:rPr sz="800" spc="-5" dirty="0">
                <a:solidFill>
                  <a:srgbClr val="444654"/>
                </a:solidFill>
                <a:latin typeface="Calibri"/>
                <a:cs typeface="Calibri"/>
              </a:rPr>
              <a:t>with</a:t>
            </a:r>
            <a:r>
              <a:rPr sz="800" dirty="0">
                <a:solidFill>
                  <a:srgbClr val="444654"/>
                </a:solidFill>
                <a:latin typeface="Calibri"/>
                <a:cs typeface="Calibri"/>
              </a:rPr>
              <a:t> </a:t>
            </a:r>
            <a:r>
              <a:rPr sz="800" spc="-5" dirty="0">
                <a:solidFill>
                  <a:srgbClr val="444654"/>
                </a:solidFill>
                <a:latin typeface="Calibri"/>
                <a:cs typeface="Calibri"/>
              </a:rPr>
              <a:t>Silicone</a:t>
            </a:r>
            <a:r>
              <a:rPr sz="800" spc="5" dirty="0">
                <a:solidFill>
                  <a:srgbClr val="444654"/>
                </a:solidFill>
                <a:latin typeface="Calibri"/>
                <a:cs typeface="Calibri"/>
              </a:rPr>
              <a:t> </a:t>
            </a:r>
            <a:r>
              <a:rPr sz="800" spc="-5" dirty="0">
                <a:solidFill>
                  <a:srgbClr val="444654"/>
                </a:solidFill>
                <a:latin typeface="Calibri"/>
                <a:cs typeface="Calibri"/>
              </a:rPr>
              <a:t>tube</a:t>
            </a:r>
            <a:r>
              <a:rPr sz="800" dirty="0">
                <a:solidFill>
                  <a:srgbClr val="444654"/>
                </a:solidFill>
                <a:latin typeface="Calibri"/>
                <a:cs typeface="Calibri"/>
              </a:rPr>
              <a:t> </a:t>
            </a:r>
            <a:r>
              <a:rPr sz="800" spc="-5" dirty="0">
                <a:solidFill>
                  <a:srgbClr val="444654"/>
                </a:solidFill>
                <a:latin typeface="Calibri"/>
                <a:cs typeface="Calibri"/>
              </a:rPr>
              <a:t>coiled</a:t>
            </a:r>
            <a:r>
              <a:rPr sz="800" dirty="0">
                <a:solidFill>
                  <a:srgbClr val="444654"/>
                </a:solidFill>
                <a:latin typeface="Calibri"/>
                <a:cs typeface="Calibri"/>
              </a:rPr>
              <a:t> </a:t>
            </a:r>
            <a:r>
              <a:rPr sz="800" spc="-10" dirty="0">
                <a:solidFill>
                  <a:srgbClr val="444654"/>
                </a:solidFill>
                <a:latin typeface="Calibri"/>
                <a:cs typeface="Calibri"/>
              </a:rPr>
              <a:t>pressure</a:t>
            </a:r>
            <a:r>
              <a:rPr sz="800" dirty="0">
                <a:solidFill>
                  <a:srgbClr val="444654"/>
                </a:solidFill>
                <a:latin typeface="Calibri"/>
                <a:cs typeface="Calibri"/>
              </a:rPr>
              <a:t> </a:t>
            </a:r>
            <a:r>
              <a:rPr sz="800" spc="-5" dirty="0">
                <a:solidFill>
                  <a:srgbClr val="444654"/>
                </a:solidFill>
                <a:latin typeface="Calibri"/>
                <a:cs typeface="Calibri"/>
              </a:rPr>
              <a:t>pads</a:t>
            </a:r>
            <a:r>
              <a:rPr sz="800" dirty="0">
                <a:solidFill>
                  <a:srgbClr val="444654"/>
                </a:solidFill>
                <a:latin typeface="Calibri"/>
                <a:cs typeface="Calibri"/>
              </a:rPr>
              <a:t> </a:t>
            </a:r>
            <a:r>
              <a:rPr sz="800" spc="-5" dirty="0">
                <a:solidFill>
                  <a:srgbClr val="444654"/>
                </a:solidFill>
                <a:latin typeface="Calibri"/>
                <a:cs typeface="Calibri"/>
              </a:rPr>
              <a:t>placed</a:t>
            </a:r>
            <a:r>
              <a:rPr sz="800" spc="5" dirty="0">
                <a:solidFill>
                  <a:srgbClr val="444654"/>
                </a:solidFill>
                <a:latin typeface="Calibri"/>
                <a:cs typeface="Calibri"/>
              </a:rPr>
              <a:t> </a:t>
            </a:r>
            <a:r>
              <a:rPr sz="800" spc="-5" dirty="0">
                <a:solidFill>
                  <a:srgbClr val="444654"/>
                </a:solidFill>
                <a:latin typeface="Calibri"/>
                <a:cs typeface="Calibri"/>
              </a:rPr>
              <a:t>at:</a:t>
            </a:r>
            <a:r>
              <a:rPr sz="800" dirty="0">
                <a:solidFill>
                  <a:srgbClr val="444654"/>
                </a:solidFill>
                <a:latin typeface="Calibri"/>
                <a:cs typeface="Calibri"/>
              </a:rPr>
              <a:t> </a:t>
            </a:r>
            <a:r>
              <a:rPr sz="800" spc="-5" dirty="0">
                <a:solidFill>
                  <a:srgbClr val="444654"/>
                </a:solidFill>
                <a:latin typeface="Calibri"/>
                <a:cs typeface="Calibri"/>
              </a:rPr>
              <a:t>[i]</a:t>
            </a:r>
            <a:r>
              <a:rPr sz="800" dirty="0">
                <a:solidFill>
                  <a:srgbClr val="444654"/>
                </a:solidFill>
                <a:latin typeface="Calibri"/>
                <a:cs typeface="Calibri"/>
              </a:rPr>
              <a:t> </a:t>
            </a:r>
            <a:r>
              <a:rPr sz="800" spc="-30" dirty="0">
                <a:solidFill>
                  <a:srgbClr val="444654"/>
                </a:solidFill>
                <a:latin typeface="Calibri"/>
                <a:cs typeface="Calibri"/>
              </a:rPr>
              <a:t>Toe</a:t>
            </a:r>
            <a:r>
              <a:rPr sz="800" dirty="0">
                <a:solidFill>
                  <a:srgbClr val="444654"/>
                </a:solidFill>
                <a:latin typeface="Calibri"/>
                <a:cs typeface="Calibri"/>
              </a:rPr>
              <a:t> </a:t>
            </a:r>
            <a:r>
              <a:rPr sz="800" spc="-5" dirty="0">
                <a:solidFill>
                  <a:srgbClr val="444654"/>
                </a:solidFill>
                <a:latin typeface="Calibri"/>
                <a:cs typeface="Calibri"/>
              </a:rPr>
              <a:t>[ii]</a:t>
            </a:r>
            <a:r>
              <a:rPr sz="800" dirty="0">
                <a:solidFill>
                  <a:srgbClr val="444654"/>
                </a:solidFill>
                <a:latin typeface="Calibri"/>
                <a:cs typeface="Calibri"/>
              </a:rPr>
              <a:t> </a:t>
            </a:r>
            <a:r>
              <a:rPr sz="800" spc="-10" dirty="0">
                <a:solidFill>
                  <a:srgbClr val="444654"/>
                </a:solidFill>
                <a:latin typeface="Calibri"/>
                <a:cs typeface="Calibri"/>
              </a:rPr>
              <a:t>Metatarsophalengeal</a:t>
            </a:r>
            <a:r>
              <a:rPr sz="800" spc="5" dirty="0">
                <a:solidFill>
                  <a:srgbClr val="444654"/>
                </a:solidFill>
                <a:latin typeface="Calibri"/>
                <a:cs typeface="Calibri"/>
              </a:rPr>
              <a:t> </a:t>
            </a:r>
            <a:r>
              <a:rPr sz="800" spc="-5" dirty="0">
                <a:solidFill>
                  <a:srgbClr val="444654"/>
                </a:solidFill>
                <a:latin typeface="Calibri"/>
                <a:cs typeface="Calibri"/>
              </a:rPr>
              <a:t>1-2</a:t>
            </a:r>
            <a:r>
              <a:rPr sz="800" dirty="0">
                <a:solidFill>
                  <a:srgbClr val="444654"/>
                </a:solidFill>
                <a:latin typeface="Calibri"/>
                <a:cs typeface="Calibri"/>
              </a:rPr>
              <a:t> </a:t>
            </a:r>
            <a:r>
              <a:rPr sz="800" spc="-5" dirty="0">
                <a:solidFill>
                  <a:srgbClr val="444654"/>
                </a:solidFill>
                <a:latin typeface="Calibri"/>
                <a:cs typeface="Calibri"/>
              </a:rPr>
              <a:t>[iii]</a:t>
            </a:r>
            <a:r>
              <a:rPr sz="800" dirty="0">
                <a:solidFill>
                  <a:srgbClr val="444654"/>
                </a:solidFill>
                <a:latin typeface="Calibri"/>
                <a:cs typeface="Calibri"/>
              </a:rPr>
              <a:t> </a:t>
            </a:r>
            <a:r>
              <a:rPr sz="800" spc="-10" dirty="0">
                <a:solidFill>
                  <a:srgbClr val="444654"/>
                </a:solidFill>
                <a:latin typeface="Calibri"/>
                <a:cs typeface="Calibri"/>
              </a:rPr>
              <a:t>Metatarsophalengeal</a:t>
            </a:r>
            <a:r>
              <a:rPr sz="800" dirty="0">
                <a:solidFill>
                  <a:srgbClr val="444654"/>
                </a:solidFill>
                <a:latin typeface="Calibri"/>
                <a:cs typeface="Calibri"/>
              </a:rPr>
              <a:t> </a:t>
            </a:r>
            <a:r>
              <a:rPr sz="800" spc="-5" dirty="0">
                <a:solidFill>
                  <a:srgbClr val="444654"/>
                </a:solidFill>
                <a:latin typeface="Calibri"/>
                <a:cs typeface="Calibri"/>
              </a:rPr>
              <a:t>3-4</a:t>
            </a:r>
            <a:r>
              <a:rPr sz="800" dirty="0">
                <a:solidFill>
                  <a:srgbClr val="444654"/>
                </a:solidFill>
                <a:latin typeface="Calibri"/>
                <a:cs typeface="Calibri"/>
              </a:rPr>
              <a:t> </a:t>
            </a:r>
            <a:r>
              <a:rPr sz="800" spc="-5" dirty="0">
                <a:solidFill>
                  <a:srgbClr val="444654"/>
                </a:solidFill>
                <a:latin typeface="Calibri"/>
                <a:cs typeface="Calibri"/>
              </a:rPr>
              <a:t>[iv]</a:t>
            </a:r>
            <a:r>
              <a:rPr sz="800" spc="5" dirty="0">
                <a:solidFill>
                  <a:srgbClr val="444654"/>
                </a:solidFill>
                <a:latin typeface="Calibri"/>
                <a:cs typeface="Calibri"/>
              </a:rPr>
              <a:t> </a:t>
            </a:r>
            <a:r>
              <a:rPr sz="800" dirty="0">
                <a:solidFill>
                  <a:srgbClr val="444654"/>
                </a:solidFill>
                <a:latin typeface="Calibri"/>
                <a:cs typeface="Calibri"/>
              </a:rPr>
              <a:t>Heel</a:t>
            </a:r>
            <a:endParaRPr sz="800" dirty="0">
              <a:latin typeface="Calibri"/>
              <a:cs typeface="Calibri"/>
            </a:endParaRPr>
          </a:p>
        </p:txBody>
      </p:sp>
      <p:pic>
        <p:nvPicPr>
          <p:cNvPr id="4" name="object 4"/>
          <p:cNvPicPr/>
          <p:nvPr/>
        </p:nvPicPr>
        <p:blipFill>
          <a:blip r:embed="rId2" cstate="print"/>
          <a:stretch>
            <a:fillRect/>
          </a:stretch>
        </p:blipFill>
        <p:spPr>
          <a:xfrm>
            <a:off x="767467" y="1325217"/>
            <a:ext cx="950015" cy="863694"/>
          </a:xfrm>
          <a:prstGeom prst="rect">
            <a:avLst/>
          </a:prstGeom>
        </p:spPr>
      </p:pic>
      <p:pic>
        <p:nvPicPr>
          <p:cNvPr id="5" name="object 5"/>
          <p:cNvPicPr/>
          <p:nvPr/>
        </p:nvPicPr>
        <p:blipFill>
          <a:blip r:embed="rId3" cstate="print"/>
          <a:stretch>
            <a:fillRect/>
          </a:stretch>
        </p:blipFill>
        <p:spPr>
          <a:xfrm>
            <a:off x="3772472" y="2946832"/>
            <a:ext cx="758551" cy="844629"/>
          </a:xfrm>
          <a:prstGeom prst="rect">
            <a:avLst/>
          </a:prstGeom>
        </p:spPr>
      </p:pic>
      <p:pic>
        <p:nvPicPr>
          <p:cNvPr id="6" name="object 6"/>
          <p:cNvPicPr/>
          <p:nvPr/>
        </p:nvPicPr>
        <p:blipFill>
          <a:blip r:embed="rId4" cstate="print"/>
          <a:stretch>
            <a:fillRect/>
          </a:stretch>
        </p:blipFill>
        <p:spPr>
          <a:xfrm>
            <a:off x="1996737" y="2998940"/>
            <a:ext cx="1007484" cy="854099"/>
          </a:xfrm>
          <a:prstGeom prst="rect">
            <a:avLst/>
          </a:prstGeom>
        </p:spPr>
      </p:pic>
      <p:pic>
        <p:nvPicPr>
          <p:cNvPr id="7" name="object 7"/>
          <p:cNvPicPr/>
          <p:nvPr/>
        </p:nvPicPr>
        <p:blipFill>
          <a:blip r:embed="rId5" cstate="print"/>
          <a:stretch>
            <a:fillRect/>
          </a:stretch>
        </p:blipFill>
        <p:spPr>
          <a:xfrm>
            <a:off x="2494575" y="1478993"/>
            <a:ext cx="1577824" cy="641047"/>
          </a:xfrm>
          <a:prstGeom prst="rect">
            <a:avLst/>
          </a:prstGeom>
        </p:spPr>
      </p:pic>
      <p:pic>
        <p:nvPicPr>
          <p:cNvPr id="8" name="object 8"/>
          <p:cNvPicPr/>
          <p:nvPr/>
        </p:nvPicPr>
        <p:blipFill>
          <a:blip r:embed="rId6" cstate="print"/>
          <a:stretch>
            <a:fillRect/>
          </a:stretch>
        </p:blipFill>
        <p:spPr>
          <a:xfrm>
            <a:off x="4810930" y="1418503"/>
            <a:ext cx="731273" cy="762315"/>
          </a:xfrm>
          <a:prstGeom prst="rect">
            <a:avLst/>
          </a:prstGeom>
        </p:spPr>
      </p:pic>
      <p:grpSp>
        <p:nvGrpSpPr>
          <p:cNvPr id="9" name="object 9"/>
          <p:cNvGrpSpPr/>
          <p:nvPr/>
        </p:nvGrpSpPr>
        <p:grpSpPr>
          <a:xfrm>
            <a:off x="6387925" y="1413649"/>
            <a:ext cx="1823085" cy="2316480"/>
            <a:chOff x="6387925" y="1413649"/>
            <a:chExt cx="1823085" cy="2316480"/>
          </a:xfrm>
        </p:grpSpPr>
        <p:pic>
          <p:nvPicPr>
            <p:cNvPr id="10" name="object 10"/>
            <p:cNvPicPr/>
            <p:nvPr/>
          </p:nvPicPr>
          <p:blipFill>
            <a:blip r:embed="rId7" cstate="print"/>
            <a:stretch>
              <a:fillRect/>
            </a:stretch>
          </p:blipFill>
          <p:spPr>
            <a:xfrm>
              <a:off x="6387925" y="1413649"/>
              <a:ext cx="1737143" cy="2316199"/>
            </a:xfrm>
            <a:prstGeom prst="rect">
              <a:avLst/>
            </a:prstGeom>
          </p:spPr>
        </p:pic>
        <p:sp>
          <p:nvSpPr>
            <p:cNvPr id="11" name="object 11"/>
            <p:cNvSpPr/>
            <p:nvPr/>
          </p:nvSpPr>
          <p:spPr>
            <a:xfrm>
              <a:off x="7440400" y="1797942"/>
              <a:ext cx="711200" cy="11430"/>
            </a:xfrm>
            <a:custGeom>
              <a:avLst/>
              <a:gdLst/>
              <a:ahLst/>
              <a:cxnLst/>
              <a:rect l="l" t="t" r="r" b="b"/>
              <a:pathLst>
                <a:path w="711200" h="11430">
                  <a:moveTo>
                    <a:pt x="0" y="11107"/>
                  </a:moveTo>
                  <a:lnTo>
                    <a:pt x="710856" y="0"/>
                  </a:lnTo>
                </a:path>
              </a:pathLst>
            </a:custGeom>
            <a:ln w="9524">
              <a:solidFill>
                <a:srgbClr val="44546A"/>
              </a:solidFill>
            </a:ln>
          </p:spPr>
          <p:txBody>
            <a:bodyPr wrap="square" lIns="0" tIns="0" rIns="0" bIns="0" rtlCol="0"/>
            <a:lstStyle/>
            <a:p>
              <a:endParaRPr dirty="0"/>
            </a:p>
          </p:txBody>
        </p:sp>
        <p:sp>
          <p:nvSpPr>
            <p:cNvPr id="12" name="object 12"/>
            <p:cNvSpPr/>
            <p:nvPr/>
          </p:nvSpPr>
          <p:spPr>
            <a:xfrm>
              <a:off x="8151010" y="1782212"/>
              <a:ext cx="43815" cy="31750"/>
            </a:xfrm>
            <a:custGeom>
              <a:avLst/>
              <a:gdLst/>
              <a:ahLst/>
              <a:cxnLst/>
              <a:rect l="l" t="t" r="r" b="b"/>
              <a:pathLst>
                <a:path w="43815" h="31750">
                  <a:moveTo>
                    <a:pt x="491" y="31461"/>
                  </a:moveTo>
                  <a:lnTo>
                    <a:pt x="0" y="0"/>
                  </a:lnTo>
                  <a:lnTo>
                    <a:pt x="43466" y="15055"/>
                  </a:lnTo>
                  <a:lnTo>
                    <a:pt x="491" y="31461"/>
                  </a:lnTo>
                  <a:close/>
                </a:path>
              </a:pathLst>
            </a:custGeom>
            <a:solidFill>
              <a:srgbClr val="44546A"/>
            </a:solidFill>
          </p:spPr>
          <p:txBody>
            <a:bodyPr wrap="square" lIns="0" tIns="0" rIns="0" bIns="0" rtlCol="0"/>
            <a:lstStyle/>
            <a:p>
              <a:endParaRPr dirty="0"/>
            </a:p>
          </p:txBody>
        </p:sp>
        <p:sp>
          <p:nvSpPr>
            <p:cNvPr id="13" name="object 13"/>
            <p:cNvSpPr/>
            <p:nvPr/>
          </p:nvSpPr>
          <p:spPr>
            <a:xfrm>
              <a:off x="8151010" y="1782212"/>
              <a:ext cx="43815" cy="31750"/>
            </a:xfrm>
            <a:custGeom>
              <a:avLst/>
              <a:gdLst/>
              <a:ahLst/>
              <a:cxnLst/>
              <a:rect l="l" t="t" r="r" b="b"/>
              <a:pathLst>
                <a:path w="43815" h="31750">
                  <a:moveTo>
                    <a:pt x="491" y="31461"/>
                  </a:moveTo>
                  <a:lnTo>
                    <a:pt x="43466" y="15055"/>
                  </a:lnTo>
                  <a:lnTo>
                    <a:pt x="0" y="0"/>
                  </a:lnTo>
                  <a:lnTo>
                    <a:pt x="491" y="31461"/>
                  </a:lnTo>
                  <a:close/>
                </a:path>
              </a:pathLst>
            </a:custGeom>
            <a:ln w="9524">
              <a:solidFill>
                <a:srgbClr val="44546A"/>
              </a:solidFill>
            </a:ln>
          </p:spPr>
          <p:txBody>
            <a:bodyPr wrap="square" lIns="0" tIns="0" rIns="0" bIns="0" rtlCol="0"/>
            <a:lstStyle/>
            <a:p>
              <a:endParaRPr dirty="0"/>
            </a:p>
          </p:txBody>
        </p:sp>
        <p:sp>
          <p:nvSpPr>
            <p:cNvPr id="14" name="object 14"/>
            <p:cNvSpPr/>
            <p:nvPr/>
          </p:nvSpPr>
          <p:spPr>
            <a:xfrm>
              <a:off x="7152399" y="2062759"/>
              <a:ext cx="1010919" cy="151765"/>
            </a:xfrm>
            <a:custGeom>
              <a:avLst/>
              <a:gdLst/>
              <a:ahLst/>
              <a:cxnLst/>
              <a:rect l="l" t="t" r="r" b="b"/>
              <a:pathLst>
                <a:path w="1010920" h="151764">
                  <a:moveTo>
                    <a:pt x="0" y="151715"/>
                  </a:moveTo>
                  <a:lnTo>
                    <a:pt x="1010583" y="0"/>
                  </a:lnTo>
                </a:path>
              </a:pathLst>
            </a:custGeom>
            <a:ln w="9524">
              <a:solidFill>
                <a:srgbClr val="44546A"/>
              </a:solidFill>
            </a:ln>
          </p:spPr>
          <p:txBody>
            <a:bodyPr wrap="square" lIns="0" tIns="0" rIns="0" bIns="0" rtlCol="0"/>
            <a:lstStyle/>
            <a:p>
              <a:endParaRPr dirty="0"/>
            </a:p>
          </p:txBody>
        </p:sp>
        <p:sp>
          <p:nvSpPr>
            <p:cNvPr id="15" name="object 15"/>
            <p:cNvSpPr/>
            <p:nvPr/>
          </p:nvSpPr>
          <p:spPr>
            <a:xfrm>
              <a:off x="8160647" y="2047201"/>
              <a:ext cx="45085" cy="31115"/>
            </a:xfrm>
            <a:custGeom>
              <a:avLst/>
              <a:gdLst/>
              <a:ahLst/>
              <a:cxnLst/>
              <a:rect l="l" t="t" r="r" b="b"/>
              <a:pathLst>
                <a:path w="45084" h="31114">
                  <a:moveTo>
                    <a:pt x="4671" y="31116"/>
                  </a:moveTo>
                  <a:lnTo>
                    <a:pt x="0" y="0"/>
                  </a:lnTo>
                  <a:lnTo>
                    <a:pt x="45082" y="9141"/>
                  </a:lnTo>
                  <a:lnTo>
                    <a:pt x="4671" y="31116"/>
                  </a:lnTo>
                  <a:close/>
                </a:path>
              </a:pathLst>
            </a:custGeom>
            <a:solidFill>
              <a:srgbClr val="44546A"/>
            </a:solidFill>
          </p:spPr>
          <p:txBody>
            <a:bodyPr wrap="square" lIns="0" tIns="0" rIns="0" bIns="0" rtlCol="0"/>
            <a:lstStyle/>
            <a:p>
              <a:endParaRPr dirty="0"/>
            </a:p>
          </p:txBody>
        </p:sp>
        <p:sp>
          <p:nvSpPr>
            <p:cNvPr id="16" name="object 16"/>
            <p:cNvSpPr/>
            <p:nvPr/>
          </p:nvSpPr>
          <p:spPr>
            <a:xfrm>
              <a:off x="8160647" y="2047201"/>
              <a:ext cx="45085" cy="31115"/>
            </a:xfrm>
            <a:custGeom>
              <a:avLst/>
              <a:gdLst/>
              <a:ahLst/>
              <a:cxnLst/>
              <a:rect l="l" t="t" r="r" b="b"/>
              <a:pathLst>
                <a:path w="45084" h="31114">
                  <a:moveTo>
                    <a:pt x="4671" y="31116"/>
                  </a:moveTo>
                  <a:lnTo>
                    <a:pt x="45082" y="9141"/>
                  </a:lnTo>
                  <a:lnTo>
                    <a:pt x="0" y="0"/>
                  </a:lnTo>
                  <a:lnTo>
                    <a:pt x="4671" y="31116"/>
                  </a:lnTo>
                  <a:close/>
                </a:path>
              </a:pathLst>
            </a:custGeom>
            <a:ln w="9524">
              <a:solidFill>
                <a:srgbClr val="44546A"/>
              </a:solidFill>
            </a:ln>
          </p:spPr>
          <p:txBody>
            <a:bodyPr wrap="square" lIns="0" tIns="0" rIns="0" bIns="0" rtlCol="0"/>
            <a:lstStyle/>
            <a:p>
              <a:endParaRPr dirty="0"/>
            </a:p>
          </p:txBody>
        </p:sp>
        <p:sp>
          <p:nvSpPr>
            <p:cNvPr id="17" name="object 17"/>
            <p:cNvSpPr/>
            <p:nvPr/>
          </p:nvSpPr>
          <p:spPr>
            <a:xfrm>
              <a:off x="7547199" y="2358891"/>
              <a:ext cx="604520" cy="5080"/>
            </a:xfrm>
            <a:custGeom>
              <a:avLst/>
              <a:gdLst/>
              <a:ahLst/>
              <a:cxnLst/>
              <a:rect l="l" t="t" r="r" b="b"/>
              <a:pathLst>
                <a:path w="604520" h="5080">
                  <a:moveTo>
                    <a:pt x="0" y="4933"/>
                  </a:moveTo>
                  <a:lnTo>
                    <a:pt x="604051" y="0"/>
                  </a:lnTo>
                </a:path>
              </a:pathLst>
            </a:custGeom>
            <a:ln w="9524">
              <a:solidFill>
                <a:srgbClr val="44546A"/>
              </a:solidFill>
            </a:ln>
          </p:spPr>
          <p:txBody>
            <a:bodyPr wrap="square" lIns="0" tIns="0" rIns="0" bIns="0" rtlCol="0"/>
            <a:lstStyle/>
            <a:p>
              <a:endParaRPr dirty="0"/>
            </a:p>
          </p:txBody>
        </p:sp>
        <p:sp>
          <p:nvSpPr>
            <p:cNvPr id="18" name="object 18"/>
            <p:cNvSpPr/>
            <p:nvPr/>
          </p:nvSpPr>
          <p:spPr>
            <a:xfrm>
              <a:off x="8151123" y="2343159"/>
              <a:ext cx="43815" cy="31750"/>
            </a:xfrm>
            <a:custGeom>
              <a:avLst/>
              <a:gdLst/>
              <a:ahLst/>
              <a:cxnLst/>
              <a:rect l="l" t="t" r="r" b="b"/>
              <a:pathLst>
                <a:path w="43815" h="31750">
                  <a:moveTo>
                    <a:pt x="256" y="31464"/>
                  </a:moveTo>
                  <a:lnTo>
                    <a:pt x="0" y="0"/>
                  </a:lnTo>
                  <a:lnTo>
                    <a:pt x="43352" y="15379"/>
                  </a:lnTo>
                  <a:lnTo>
                    <a:pt x="256" y="31464"/>
                  </a:lnTo>
                  <a:close/>
                </a:path>
              </a:pathLst>
            </a:custGeom>
            <a:solidFill>
              <a:srgbClr val="44546A"/>
            </a:solidFill>
          </p:spPr>
          <p:txBody>
            <a:bodyPr wrap="square" lIns="0" tIns="0" rIns="0" bIns="0" rtlCol="0"/>
            <a:lstStyle/>
            <a:p>
              <a:endParaRPr dirty="0"/>
            </a:p>
          </p:txBody>
        </p:sp>
        <p:sp>
          <p:nvSpPr>
            <p:cNvPr id="19" name="object 19"/>
            <p:cNvSpPr/>
            <p:nvPr/>
          </p:nvSpPr>
          <p:spPr>
            <a:xfrm>
              <a:off x="8151123" y="2343159"/>
              <a:ext cx="43815" cy="31750"/>
            </a:xfrm>
            <a:custGeom>
              <a:avLst/>
              <a:gdLst/>
              <a:ahLst/>
              <a:cxnLst/>
              <a:rect l="l" t="t" r="r" b="b"/>
              <a:pathLst>
                <a:path w="43815" h="31750">
                  <a:moveTo>
                    <a:pt x="256" y="31464"/>
                  </a:moveTo>
                  <a:lnTo>
                    <a:pt x="43352" y="15379"/>
                  </a:lnTo>
                  <a:lnTo>
                    <a:pt x="0" y="0"/>
                  </a:lnTo>
                  <a:lnTo>
                    <a:pt x="256" y="31464"/>
                  </a:lnTo>
                  <a:close/>
                </a:path>
              </a:pathLst>
            </a:custGeom>
            <a:ln w="9524">
              <a:solidFill>
                <a:srgbClr val="44546A"/>
              </a:solidFill>
            </a:ln>
          </p:spPr>
          <p:txBody>
            <a:bodyPr wrap="square" lIns="0" tIns="0" rIns="0" bIns="0" rtlCol="0"/>
            <a:lstStyle/>
            <a:p>
              <a:endParaRPr dirty="0"/>
            </a:p>
          </p:txBody>
        </p:sp>
        <p:sp>
          <p:nvSpPr>
            <p:cNvPr id="20" name="object 20"/>
            <p:cNvSpPr/>
            <p:nvPr/>
          </p:nvSpPr>
          <p:spPr>
            <a:xfrm>
              <a:off x="7451199" y="3320097"/>
              <a:ext cx="700405" cy="15240"/>
            </a:xfrm>
            <a:custGeom>
              <a:avLst/>
              <a:gdLst/>
              <a:ahLst/>
              <a:cxnLst/>
              <a:rect l="l" t="t" r="r" b="b"/>
              <a:pathLst>
                <a:path w="700404" h="15239">
                  <a:moveTo>
                    <a:pt x="0" y="14977"/>
                  </a:moveTo>
                  <a:lnTo>
                    <a:pt x="700063" y="0"/>
                  </a:lnTo>
                </a:path>
              </a:pathLst>
            </a:custGeom>
            <a:ln w="9524">
              <a:solidFill>
                <a:srgbClr val="44546A"/>
              </a:solidFill>
            </a:ln>
          </p:spPr>
          <p:txBody>
            <a:bodyPr wrap="square" lIns="0" tIns="0" rIns="0" bIns="0" rtlCol="0"/>
            <a:lstStyle/>
            <a:p>
              <a:endParaRPr dirty="0"/>
            </a:p>
          </p:txBody>
        </p:sp>
        <p:sp>
          <p:nvSpPr>
            <p:cNvPr id="21" name="object 21"/>
            <p:cNvSpPr/>
            <p:nvPr/>
          </p:nvSpPr>
          <p:spPr>
            <a:xfrm>
              <a:off x="8150926" y="3304368"/>
              <a:ext cx="43815" cy="31750"/>
            </a:xfrm>
            <a:custGeom>
              <a:avLst/>
              <a:gdLst/>
              <a:ahLst/>
              <a:cxnLst/>
              <a:rect l="l" t="t" r="r" b="b"/>
              <a:pathLst>
                <a:path w="43815" h="31750">
                  <a:moveTo>
                    <a:pt x="672" y="31458"/>
                  </a:moveTo>
                  <a:lnTo>
                    <a:pt x="0" y="0"/>
                  </a:lnTo>
                  <a:lnTo>
                    <a:pt x="43552" y="14804"/>
                  </a:lnTo>
                  <a:lnTo>
                    <a:pt x="672" y="31458"/>
                  </a:lnTo>
                  <a:close/>
                </a:path>
              </a:pathLst>
            </a:custGeom>
            <a:solidFill>
              <a:srgbClr val="44546A"/>
            </a:solidFill>
          </p:spPr>
          <p:txBody>
            <a:bodyPr wrap="square" lIns="0" tIns="0" rIns="0" bIns="0" rtlCol="0"/>
            <a:lstStyle/>
            <a:p>
              <a:endParaRPr dirty="0"/>
            </a:p>
          </p:txBody>
        </p:sp>
        <p:sp>
          <p:nvSpPr>
            <p:cNvPr id="22" name="object 22"/>
            <p:cNvSpPr/>
            <p:nvPr/>
          </p:nvSpPr>
          <p:spPr>
            <a:xfrm>
              <a:off x="8150926" y="3304368"/>
              <a:ext cx="43815" cy="31750"/>
            </a:xfrm>
            <a:custGeom>
              <a:avLst/>
              <a:gdLst/>
              <a:ahLst/>
              <a:cxnLst/>
              <a:rect l="l" t="t" r="r" b="b"/>
              <a:pathLst>
                <a:path w="43815" h="31750">
                  <a:moveTo>
                    <a:pt x="672" y="31458"/>
                  </a:moveTo>
                  <a:lnTo>
                    <a:pt x="43552" y="14804"/>
                  </a:lnTo>
                  <a:lnTo>
                    <a:pt x="0" y="0"/>
                  </a:lnTo>
                  <a:lnTo>
                    <a:pt x="672" y="31458"/>
                  </a:lnTo>
                  <a:close/>
                </a:path>
              </a:pathLst>
            </a:custGeom>
            <a:ln w="9524">
              <a:solidFill>
                <a:srgbClr val="44546A"/>
              </a:solidFill>
            </a:ln>
          </p:spPr>
          <p:txBody>
            <a:bodyPr wrap="square" lIns="0" tIns="0" rIns="0" bIns="0" rtlCol="0"/>
            <a:lstStyle/>
            <a:p>
              <a:endParaRPr dirty="0"/>
            </a:p>
          </p:txBody>
        </p:sp>
      </p:grpSp>
      <p:sp>
        <p:nvSpPr>
          <p:cNvPr id="23" name="object 23"/>
          <p:cNvSpPr txBox="1"/>
          <p:nvPr/>
        </p:nvSpPr>
        <p:spPr>
          <a:xfrm>
            <a:off x="669098" y="2257019"/>
            <a:ext cx="1146175" cy="330200"/>
          </a:xfrm>
          <a:prstGeom prst="rect">
            <a:avLst/>
          </a:prstGeom>
        </p:spPr>
        <p:txBody>
          <a:bodyPr vert="horz" wrap="square" lIns="0" tIns="12700" rIns="0" bIns="0" rtlCol="0">
            <a:spAutoFit/>
          </a:bodyPr>
          <a:lstStyle/>
          <a:p>
            <a:pPr marL="12700" marR="5080" indent="161925">
              <a:lnSpc>
                <a:spcPct val="100000"/>
              </a:lnSpc>
              <a:spcBef>
                <a:spcPts val="100"/>
              </a:spcBef>
            </a:pPr>
            <a:r>
              <a:rPr sz="1000" spc="-5" dirty="0">
                <a:latin typeface="Calibri"/>
                <a:cs typeface="Calibri"/>
              </a:rPr>
              <a:t>SparkFun Qwiic </a:t>
            </a:r>
            <a:r>
              <a:rPr sz="1000" dirty="0">
                <a:latin typeface="Calibri"/>
                <a:cs typeface="Calibri"/>
              </a:rPr>
              <a:t> </a:t>
            </a:r>
            <a:r>
              <a:rPr sz="1000" spc="-5" dirty="0">
                <a:latin typeface="Calibri"/>
                <a:cs typeface="Calibri"/>
              </a:rPr>
              <a:t>Mic</a:t>
            </a:r>
            <a:r>
              <a:rPr sz="1000" spc="-20" dirty="0">
                <a:latin typeface="Calibri"/>
                <a:cs typeface="Calibri"/>
              </a:rPr>
              <a:t>r</a:t>
            </a:r>
            <a:r>
              <a:rPr sz="1000" spc="-5" dirty="0">
                <a:latin typeface="Calibri"/>
                <a:cs typeface="Calibri"/>
              </a:rPr>
              <a:t>oP</a:t>
            </a:r>
            <a:r>
              <a:rPr sz="1000" spc="-15" dirty="0">
                <a:latin typeface="Calibri"/>
                <a:cs typeface="Calibri"/>
              </a:rPr>
              <a:t>r</a:t>
            </a:r>
            <a:r>
              <a:rPr sz="1000" spc="-5" dirty="0">
                <a:latin typeface="Calibri"/>
                <a:cs typeface="Calibri"/>
              </a:rPr>
              <a:t>essu</a:t>
            </a:r>
            <a:r>
              <a:rPr sz="1000" spc="-15" dirty="0">
                <a:latin typeface="Calibri"/>
                <a:cs typeface="Calibri"/>
              </a:rPr>
              <a:t>r</a:t>
            </a:r>
            <a:r>
              <a:rPr sz="1000" dirty="0">
                <a:latin typeface="Calibri"/>
                <a:cs typeface="Calibri"/>
              </a:rPr>
              <a:t>e</a:t>
            </a:r>
            <a:r>
              <a:rPr sz="1000" spc="-5" dirty="0">
                <a:latin typeface="Calibri"/>
                <a:cs typeface="Calibri"/>
              </a:rPr>
              <a:t> Sensor</a:t>
            </a:r>
            <a:endParaRPr sz="1000" dirty="0">
              <a:latin typeface="Calibri"/>
              <a:cs typeface="Calibri"/>
            </a:endParaRPr>
          </a:p>
        </p:txBody>
      </p:sp>
      <p:sp>
        <p:nvSpPr>
          <p:cNvPr id="24" name="object 24"/>
          <p:cNvSpPr txBox="1"/>
          <p:nvPr/>
        </p:nvSpPr>
        <p:spPr>
          <a:xfrm>
            <a:off x="2989479" y="2257019"/>
            <a:ext cx="631190" cy="177800"/>
          </a:xfrm>
          <a:prstGeom prst="rect">
            <a:avLst/>
          </a:prstGeom>
        </p:spPr>
        <p:txBody>
          <a:bodyPr vert="horz" wrap="square" lIns="0" tIns="12700" rIns="0" bIns="0" rtlCol="0">
            <a:spAutoFit/>
          </a:bodyPr>
          <a:lstStyle/>
          <a:p>
            <a:pPr marL="12700">
              <a:lnSpc>
                <a:spcPct val="100000"/>
              </a:lnSpc>
              <a:spcBef>
                <a:spcPts val="100"/>
              </a:spcBef>
            </a:pPr>
            <a:r>
              <a:rPr sz="1000" spc="-25" dirty="0">
                <a:latin typeface="Calibri"/>
                <a:cs typeface="Calibri"/>
              </a:rPr>
              <a:t>P</a:t>
            </a:r>
            <a:r>
              <a:rPr sz="1000" spc="-5" dirty="0">
                <a:latin typeface="Calibri"/>
                <a:cs typeface="Calibri"/>
              </a:rPr>
              <a:t>or</a:t>
            </a:r>
            <a:r>
              <a:rPr sz="1000" spc="-15" dirty="0">
                <a:latin typeface="Calibri"/>
                <a:cs typeface="Calibri"/>
              </a:rPr>
              <a:t>t</a:t>
            </a:r>
            <a:r>
              <a:rPr sz="1000" spc="-5" dirty="0">
                <a:latin typeface="Calibri"/>
                <a:cs typeface="Calibri"/>
              </a:rPr>
              <a:t>e</a:t>
            </a:r>
            <a:r>
              <a:rPr sz="1000" spc="-10" dirty="0">
                <a:latin typeface="Calibri"/>
                <a:cs typeface="Calibri"/>
              </a:rPr>
              <a:t>n</a:t>
            </a:r>
            <a:r>
              <a:rPr sz="1000" spc="-15" dirty="0">
                <a:latin typeface="Calibri"/>
                <a:cs typeface="Calibri"/>
              </a:rPr>
              <a:t>t</a:t>
            </a:r>
            <a:r>
              <a:rPr sz="1000" dirty="0">
                <a:latin typeface="Calibri"/>
                <a:cs typeface="Calibri"/>
              </a:rPr>
              <a:t>a</a:t>
            </a:r>
            <a:r>
              <a:rPr sz="1000" spc="-5" dirty="0">
                <a:latin typeface="Calibri"/>
                <a:cs typeface="Calibri"/>
              </a:rPr>
              <a:t> h7</a:t>
            </a:r>
            <a:endParaRPr sz="1000" dirty="0">
              <a:latin typeface="Calibri"/>
              <a:cs typeface="Calibri"/>
            </a:endParaRPr>
          </a:p>
        </p:txBody>
      </p:sp>
      <p:sp>
        <p:nvSpPr>
          <p:cNvPr id="25" name="object 25"/>
          <p:cNvSpPr txBox="1"/>
          <p:nvPr/>
        </p:nvSpPr>
        <p:spPr>
          <a:xfrm>
            <a:off x="4670502" y="2257019"/>
            <a:ext cx="1080135" cy="330200"/>
          </a:xfrm>
          <a:prstGeom prst="rect">
            <a:avLst/>
          </a:prstGeom>
        </p:spPr>
        <p:txBody>
          <a:bodyPr vert="horz" wrap="square" lIns="0" tIns="12700" rIns="0" bIns="0" rtlCol="0">
            <a:spAutoFit/>
          </a:bodyPr>
          <a:lstStyle/>
          <a:p>
            <a:pPr marL="278130" marR="5080" indent="-266065">
              <a:lnSpc>
                <a:spcPct val="100000"/>
              </a:lnSpc>
              <a:spcBef>
                <a:spcPts val="100"/>
              </a:spcBef>
            </a:pPr>
            <a:r>
              <a:rPr sz="1000" spc="-5" dirty="0">
                <a:latin typeface="Calibri"/>
                <a:cs typeface="Calibri"/>
              </a:rPr>
              <a:t>Sparkfu</a:t>
            </a:r>
            <a:r>
              <a:rPr sz="1000" dirty="0">
                <a:latin typeface="Calibri"/>
                <a:cs typeface="Calibri"/>
              </a:rPr>
              <a:t>n</a:t>
            </a:r>
            <a:r>
              <a:rPr sz="1000" spc="-5" dirty="0">
                <a:latin typeface="Calibri"/>
                <a:cs typeface="Calibri"/>
              </a:rPr>
              <a:t> ICM-20948  9-dof</a:t>
            </a:r>
            <a:r>
              <a:rPr sz="1000" spc="-15" dirty="0">
                <a:latin typeface="Calibri"/>
                <a:cs typeface="Calibri"/>
              </a:rPr>
              <a:t> </a:t>
            </a:r>
            <a:r>
              <a:rPr sz="1000" spc="-5" dirty="0">
                <a:latin typeface="Calibri"/>
                <a:cs typeface="Calibri"/>
              </a:rPr>
              <a:t>IMU</a:t>
            </a:r>
            <a:endParaRPr sz="1000" dirty="0">
              <a:latin typeface="Calibri"/>
              <a:cs typeface="Calibri"/>
            </a:endParaRPr>
          </a:p>
        </p:txBody>
      </p:sp>
      <p:sp>
        <p:nvSpPr>
          <p:cNvPr id="26" name="object 26"/>
          <p:cNvSpPr txBox="1"/>
          <p:nvPr/>
        </p:nvSpPr>
        <p:spPr>
          <a:xfrm>
            <a:off x="7153425" y="3798811"/>
            <a:ext cx="139065" cy="147320"/>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444654"/>
                </a:solidFill>
                <a:latin typeface="Calibri"/>
                <a:cs typeface="Calibri"/>
              </a:rPr>
              <a:t>[4]</a:t>
            </a:r>
            <a:endParaRPr sz="800" dirty="0">
              <a:latin typeface="Calibri"/>
              <a:cs typeface="Calibri"/>
            </a:endParaRPr>
          </a:p>
        </p:txBody>
      </p:sp>
      <p:sp>
        <p:nvSpPr>
          <p:cNvPr id="27" name="object 27"/>
          <p:cNvSpPr txBox="1"/>
          <p:nvPr/>
        </p:nvSpPr>
        <p:spPr>
          <a:xfrm>
            <a:off x="8281425" y="1712110"/>
            <a:ext cx="134620" cy="385445"/>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444654"/>
                </a:solidFill>
                <a:latin typeface="Calibri"/>
                <a:cs typeface="Calibri"/>
              </a:rPr>
              <a:t>[i]</a:t>
            </a:r>
            <a:endParaRPr sz="800" dirty="0">
              <a:latin typeface="Calibri"/>
              <a:cs typeface="Calibri"/>
            </a:endParaRPr>
          </a:p>
          <a:p>
            <a:pPr>
              <a:lnSpc>
                <a:spcPct val="100000"/>
              </a:lnSpc>
              <a:spcBef>
                <a:spcPts val="60"/>
              </a:spcBef>
            </a:pPr>
            <a:endParaRPr sz="700" dirty="0">
              <a:latin typeface="Calibri"/>
              <a:cs typeface="Calibri"/>
            </a:endParaRPr>
          </a:p>
          <a:p>
            <a:pPr marL="12700">
              <a:lnSpc>
                <a:spcPct val="100000"/>
              </a:lnSpc>
            </a:pPr>
            <a:r>
              <a:rPr sz="800" spc="-5" dirty="0">
                <a:solidFill>
                  <a:srgbClr val="444654"/>
                </a:solidFill>
                <a:latin typeface="Calibri"/>
                <a:cs typeface="Calibri"/>
              </a:rPr>
              <a:t>[ii]</a:t>
            </a:r>
            <a:endParaRPr sz="800" dirty="0">
              <a:latin typeface="Calibri"/>
              <a:cs typeface="Calibri"/>
            </a:endParaRPr>
          </a:p>
        </p:txBody>
      </p:sp>
      <p:sp>
        <p:nvSpPr>
          <p:cNvPr id="28" name="object 28"/>
          <p:cNvSpPr txBox="1"/>
          <p:nvPr/>
        </p:nvSpPr>
        <p:spPr>
          <a:xfrm>
            <a:off x="8281425" y="2273486"/>
            <a:ext cx="157480" cy="147320"/>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444654"/>
                </a:solidFill>
                <a:latin typeface="Calibri"/>
                <a:cs typeface="Calibri"/>
              </a:rPr>
              <a:t>[iii]</a:t>
            </a:r>
            <a:endParaRPr sz="800" dirty="0">
              <a:latin typeface="Calibri"/>
              <a:cs typeface="Calibri"/>
            </a:endParaRPr>
          </a:p>
        </p:txBody>
      </p:sp>
      <p:sp>
        <p:nvSpPr>
          <p:cNvPr id="29" name="object 29"/>
          <p:cNvSpPr txBox="1"/>
          <p:nvPr/>
        </p:nvSpPr>
        <p:spPr>
          <a:xfrm>
            <a:off x="8281425" y="3233936"/>
            <a:ext cx="156845" cy="147320"/>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444654"/>
                </a:solidFill>
                <a:latin typeface="Calibri"/>
                <a:cs typeface="Calibri"/>
              </a:rPr>
              <a:t>[iv]</a:t>
            </a:r>
            <a:endParaRPr sz="800" dirty="0">
              <a:latin typeface="Calibri"/>
              <a:cs typeface="Calibri"/>
            </a:endParaRPr>
          </a:p>
        </p:txBody>
      </p:sp>
      <p:sp>
        <p:nvSpPr>
          <p:cNvPr id="30" name="object 30"/>
          <p:cNvSpPr txBox="1"/>
          <p:nvPr/>
        </p:nvSpPr>
        <p:spPr>
          <a:xfrm>
            <a:off x="1915302" y="3964394"/>
            <a:ext cx="1168400" cy="330200"/>
          </a:xfrm>
          <a:prstGeom prst="rect">
            <a:avLst/>
          </a:prstGeom>
        </p:spPr>
        <p:txBody>
          <a:bodyPr vert="horz" wrap="square" lIns="0" tIns="12700" rIns="0" bIns="0" rtlCol="0">
            <a:spAutoFit/>
          </a:bodyPr>
          <a:lstStyle/>
          <a:p>
            <a:pPr marL="1270" algn="ctr">
              <a:lnSpc>
                <a:spcPct val="100000"/>
              </a:lnSpc>
              <a:spcBef>
                <a:spcPts val="100"/>
              </a:spcBef>
            </a:pPr>
            <a:r>
              <a:rPr sz="1000" spc="-5" dirty="0">
                <a:latin typeface="Calibri"/>
                <a:cs typeface="Calibri"/>
              </a:rPr>
              <a:t>Adafruit</a:t>
            </a:r>
            <a:r>
              <a:rPr sz="1000" spc="-45" dirty="0">
                <a:latin typeface="Calibri"/>
                <a:cs typeface="Calibri"/>
              </a:rPr>
              <a:t> </a:t>
            </a:r>
            <a:r>
              <a:rPr sz="1000" spc="-5" dirty="0">
                <a:latin typeface="Calibri"/>
                <a:cs typeface="Calibri"/>
              </a:rPr>
              <a:t>PCA9546</a:t>
            </a:r>
            <a:endParaRPr sz="1000" dirty="0">
              <a:latin typeface="Calibri"/>
              <a:cs typeface="Calibri"/>
            </a:endParaRPr>
          </a:p>
          <a:p>
            <a:pPr algn="ctr">
              <a:lnSpc>
                <a:spcPct val="100000"/>
              </a:lnSpc>
            </a:pPr>
            <a:r>
              <a:rPr sz="1000" spc="-5" dirty="0">
                <a:latin typeface="Calibri"/>
                <a:cs typeface="Calibri"/>
              </a:rPr>
              <a:t>4-Channel</a:t>
            </a:r>
            <a:r>
              <a:rPr sz="1000" spc="-45" dirty="0">
                <a:latin typeface="Calibri"/>
                <a:cs typeface="Calibri"/>
              </a:rPr>
              <a:t> </a:t>
            </a:r>
            <a:r>
              <a:rPr sz="1000" spc="-10" dirty="0">
                <a:latin typeface="Calibri"/>
                <a:cs typeface="Calibri"/>
              </a:rPr>
              <a:t>Multiplexer</a:t>
            </a:r>
            <a:endParaRPr sz="1000" dirty="0">
              <a:latin typeface="Calibri"/>
              <a:cs typeface="Calibri"/>
            </a:endParaRPr>
          </a:p>
        </p:txBody>
      </p:sp>
      <p:sp>
        <p:nvSpPr>
          <p:cNvPr id="31" name="object 31"/>
          <p:cNvSpPr txBox="1"/>
          <p:nvPr/>
        </p:nvSpPr>
        <p:spPr>
          <a:xfrm>
            <a:off x="3563128" y="3964394"/>
            <a:ext cx="1173480" cy="177800"/>
          </a:xfrm>
          <a:prstGeom prst="rect">
            <a:avLst/>
          </a:prstGeom>
        </p:spPr>
        <p:txBody>
          <a:bodyPr vert="horz" wrap="square" lIns="0" tIns="12700" rIns="0" bIns="0" rtlCol="0">
            <a:spAutoFit/>
          </a:bodyPr>
          <a:lstStyle/>
          <a:p>
            <a:pPr marL="12700">
              <a:lnSpc>
                <a:spcPct val="100000"/>
              </a:lnSpc>
              <a:spcBef>
                <a:spcPts val="100"/>
              </a:spcBef>
            </a:pPr>
            <a:r>
              <a:rPr sz="1000" spc="-5" dirty="0">
                <a:latin typeface="Calibri"/>
                <a:cs typeface="Calibri"/>
              </a:rPr>
              <a:t>3.3V</a:t>
            </a:r>
            <a:r>
              <a:rPr sz="1000" spc="-25" dirty="0">
                <a:latin typeface="Calibri"/>
                <a:cs typeface="Calibri"/>
              </a:rPr>
              <a:t> </a:t>
            </a:r>
            <a:r>
              <a:rPr sz="1000" spc="-10" dirty="0">
                <a:latin typeface="Calibri"/>
                <a:cs typeface="Calibri"/>
              </a:rPr>
              <a:t>Micro</a:t>
            </a:r>
            <a:r>
              <a:rPr sz="1000" spc="-25" dirty="0">
                <a:latin typeface="Calibri"/>
                <a:cs typeface="Calibri"/>
              </a:rPr>
              <a:t> </a:t>
            </a:r>
            <a:r>
              <a:rPr sz="1000" spc="-5" dirty="0">
                <a:latin typeface="Calibri"/>
                <a:cs typeface="Calibri"/>
              </a:rPr>
              <a:t>SD</a:t>
            </a:r>
            <a:r>
              <a:rPr sz="1000" spc="-25" dirty="0">
                <a:latin typeface="Calibri"/>
                <a:cs typeface="Calibri"/>
              </a:rPr>
              <a:t> </a:t>
            </a:r>
            <a:r>
              <a:rPr sz="1000" spc="-5" dirty="0">
                <a:latin typeface="Calibri"/>
                <a:cs typeface="Calibri"/>
              </a:rPr>
              <a:t>module</a:t>
            </a:r>
            <a:endParaRPr sz="1000" dirty="0">
              <a:latin typeface="Calibri"/>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5" y="670544"/>
            <a:ext cx="2623185" cy="360680"/>
          </a:xfrm>
          <a:prstGeom prst="rect">
            <a:avLst/>
          </a:prstGeom>
        </p:spPr>
        <p:txBody>
          <a:bodyPr vert="horz" wrap="square" lIns="0" tIns="12700" rIns="0" bIns="0" rtlCol="0">
            <a:spAutoFit/>
          </a:bodyPr>
          <a:lstStyle/>
          <a:p>
            <a:pPr marL="12700">
              <a:lnSpc>
                <a:spcPct val="100000"/>
              </a:lnSpc>
              <a:spcBef>
                <a:spcPts val="100"/>
              </a:spcBef>
            </a:pPr>
            <a:r>
              <a:rPr sz="2200" spc="-5" dirty="0"/>
              <a:t>Experimental</a:t>
            </a:r>
            <a:r>
              <a:rPr sz="2200" spc="-80" dirty="0"/>
              <a:t> </a:t>
            </a:r>
            <a:r>
              <a:rPr sz="2200" spc="-5" dirty="0"/>
              <a:t>Design</a:t>
            </a:r>
            <a:endParaRPr sz="2200" dirty="0"/>
          </a:p>
        </p:txBody>
      </p:sp>
      <p:pic>
        <p:nvPicPr>
          <p:cNvPr id="3" name="object 3"/>
          <p:cNvPicPr/>
          <p:nvPr/>
        </p:nvPicPr>
        <p:blipFill>
          <a:blip r:embed="rId2" cstate="print"/>
          <a:stretch>
            <a:fillRect/>
          </a:stretch>
        </p:blipFill>
        <p:spPr>
          <a:xfrm>
            <a:off x="5720474" y="1435262"/>
            <a:ext cx="1715401" cy="2272975"/>
          </a:xfrm>
          <a:prstGeom prst="rect">
            <a:avLst/>
          </a:prstGeom>
        </p:spPr>
      </p:pic>
      <p:pic>
        <p:nvPicPr>
          <p:cNvPr id="4" name="object 4"/>
          <p:cNvPicPr/>
          <p:nvPr/>
        </p:nvPicPr>
        <p:blipFill>
          <a:blip r:embed="rId3" cstate="print"/>
          <a:stretch>
            <a:fillRect/>
          </a:stretch>
        </p:blipFill>
        <p:spPr>
          <a:xfrm>
            <a:off x="3714298" y="1435262"/>
            <a:ext cx="1715401" cy="2272975"/>
          </a:xfrm>
          <a:prstGeom prst="rect">
            <a:avLst/>
          </a:prstGeom>
        </p:spPr>
      </p:pic>
      <p:pic>
        <p:nvPicPr>
          <p:cNvPr id="5" name="object 5"/>
          <p:cNvPicPr/>
          <p:nvPr/>
        </p:nvPicPr>
        <p:blipFill>
          <a:blip r:embed="rId4" cstate="print"/>
          <a:stretch>
            <a:fillRect/>
          </a:stretch>
        </p:blipFill>
        <p:spPr>
          <a:xfrm>
            <a:off x="1708124" y="1435262"/>
            <a:ext cx="1715400" cy="2272975"/>
          </a:xfrm>
          <a:prstGeom prst="rect">
            <a:avLst/>
          </a:prstGeom>
        </p:spPr>
      </p:pic>
      <p:sp>
        <p:nvSpPr>
          <p:cNvPr id="6" name="object 6"/>
          <p:cNvSpPr txBox="1"/>
          <p:nvPr/>
        </p:nvSpPr>
        <p:spPr>
          <a:xfrm>
            <a:off x="2721291" y="4806948"/>
            <a:ext cx="3695065" cy="162560"/>
          </a:xfrm>
          <a:prstGeom prst="rect">
            <a:avLst/>
          </a:prstGeom>
        </p:spPr>
        <p:txBody>
          <a:bodyPr vert="horz" wrap="square" lIns="0" tIns="12700" rIns="0" bIns="0" rtlCol="0">
            <a:spAutoFit/>
          </a:bodyPr>
          <a:lstStyle/>
          <a:p>
            <a:pPr marL="12700">
              <a:lnSpc>
                <a:spcPct val="100000"/>
              </a:lnSpc>
              <a:spcBef>
                <a:spcPts val="100"/>
              </a:spcBef>
            </a:pPr>
            <a:r>
              <a:rPr sz="900" spc="-5" dirty="0">
                <a:solidFill>
                  <a:srgbClr val="888888"/>
                </a:solidFill>
                <a:latin typeface="Calibri"/>
                <a:cs typeface="Calibri"/>
              </a:rPr>
              <a:t>Smart Shoe designed</a:t>
            </a:r>
            <a:r>
              <a:rPr sz="900" spc="204" dirty="0">
                <a:solidFill>
                  <a:srgbClr val="888888"/>
                </a:solidFill>
                <a:latin typeface="Calibri"/>
                <a:cs typeface="Calibri"/>
              </a:rPr>
              <a:t> </a:t>
            </a:r>
            <a:r>
              <a:rPr sz="900" spc="-5" dirty="0">
                <a:solidFill>
                  <a:srgbClr val="888888"/>
                </a:solidFill>
                <a:latin typeface="Calibri"/>
                <a:cs typeface="Calibri"/>
              </a:rPr>
              <a:t>with 3D</a:t>
            </a:r>
            <a:r>
              <a:rPr sz="900" dirty="0">
                <a:solidFill>
                  <a:srgbClr val="888888"/>
                </a:solidFill>
                <a:latin typeface="Calibri"/>
                <a:cs typeface="Calibri"/>
              </a:rPr>
              <a:t> </a:t>
            </a:r>
            <a:r>
              <a:rPr sz="900" spc="-10" dirty="0">
                <a:solidFill>
                  <a:srgbClr val="888888"/>
                </a:solidFill>
                <a:latin typeface="Calibri"/>
                <a:cs typeface="Calibri"/>
              </a:rPr>
              <a:t>printed</a:t>
            </a:r>
            <a:r>
              <a:rPr sz="900" spc="204" dirty="0">
                <a:solidFill>
                  <a:srgbClr val="888888"/>
                </a:solidFill>
                <a:latin typeface="Calibri"/>
                <a:cs typeface="Calibri"/>
              </a:rPr>
              <a:t> </a:t>
            </a:r>
            <a:r>
              <a:rPr sz="900" spc="-5" dirty="0">
                <a:solidFill>
                  <a:srgbClr val="888888"/>
                </a:solidFill>
                <a:latin typeface="Calibri"/>
                <a:cs typeface="Calibri"/>
              </a:rPr>
              <a:t>housing </a:t>
            </a:r>
            <a:r>
              <a:rPr sz="900" spc="-10" dirty="0">
                <a:solidFill>
                  <a:srgbClr val="888888"/>
                </a:solidFill>
                <a:latin typeface="Calibri"/>
                <a:cs typeface="Calibri"/>
              </a:rPr>
              <a:t>sensors</a:t>
            </a:r>
            <a:r>
              <a:rPr sz="900" spc="-5" dirty="0">
                <a:solidFill>
                  <a:srgbClr val="888888"/>
                </a:solidFill>
                <a:latin typeface="Calibri"/>
                <a:cs typeface="Calibri"/>
              </a:rPr>
              <a:t> to</a:t>
            </a:r>
            <a:r>
              <a:rPr sz="900" dirty="0">
                <a:solidFill>
                  <a:srgbClr val="888888"/>
                </a:solidFill>
                <a:latin typeface="Calibri"/>
                <a:cs typeface="Calibri"/>
              </a:rPr>
              <a:t> </a:t>
            </a:r>
            <a:r>
              <a:rPr sz="900" spc="-10" dirty="0">
                <a:solidFill>
                  <a:srgbClr val="888888"/>
                </a:solidFill>
                <a:latin typeface="Calibri"/>
                <a:cs typeface="Calibri"/>
              </a:rPr>
              <a:t>predict</a:t>
            </a:r>
            <a:r>
              <a:rPr sz="900" spc="-5" dirty="0">
                <a:solidFill>
                  <a:srgbClr val="888888"/>
                </a:solidFill>
                <a:latin typeface="Calibri"/>
                <a:cs typeface="Calibri"/>
              </a:rPr>
              <a:t> </a:t>
            </a:r>
            <a:r>
              <a:rPr sz="900" spc="-10" dirty="0">
                <a:solidFill>
                  <a:srgbClr val="888888"/>
                </a:solidFill>
                <a:latin typeface="Calibri"/>
                <a:cs typeface="Calibri"/>
              </a:rPr>
              <a:t>real</a:t>
            </a:r>
            <a:r>
              <a:rPr sz="900" dirty="0">
                <a:solidFill>
                  <a:srgbClr val="888888"/>
                </a:solidFill>
                <a:latin typeface="Calibri"/>
                <a:cs typeface="Calibri"/>
              </a:rPr>
              <a:t> </a:t>
            </a:r>
            <a:r>
              <a:rPr sz="900" spc="-5" dirty="0">
                <a:solidFill>
                  <a:srgbClr val="888888"/>
                </a:solidFill>
                <a:latin typeface="Calibri"/>
                <a:cs typeface="Calibri"/>
              </a:rPr>
              <a:t>time GRF</a:t>
            </a:r>
            <a:endParaRPr sz="900" dirty="0">
              <a:latin typeface="Calibri"/>
              <a:cs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5CB184-AD6A-8F67-37B7-587D4C76386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CAB2F31-4B81-0CA5-ED60-C4F38ABEA402}"/>
              </a:ext>
            </a:extLst>
          </p:cNvPr>
          <p:cNvSpPr txBox="1">
            <a:spLocks noGrp="1"/>
          </p:cNvSpPr>
          <p:nvPr>
            <p:ph type="title"/>
          </p:nvPr>
        </p:nvSpPr>
        <p:spPr>
          <a:xfrm>
            <a:off x="682625" y="670544"/>
            <a:ext cx="2623185" cy="360680"/>
          </a:xfrm>
          <a:prstGeom prst="rect">
            <a:avLst/>
          </a:prstGeom>
        </p:spPr>
        <p:txBody>
          <a:bodyPr vert="horz" wrap="square" lIns="0" tIns="12700" rIns="0" bIns="0" rtlCol="0">
            <a:spAutoFit/>
          </a:bodyPr>
          <a:lstStyle/>
          <a:p>
            <a:pPr marL="12700">
              <a:lnSpc>
                <a:spcPct val="100000"/>
              </a:lnSpc>
              <a:spcBef>
                <a:spcPts val="100"/>
              </a:spcBef>
            </a:pPr>
            <a:r>
              <a:rPr sz="2200" spc="-5" dirty="0"/>
              <a:t>Experimental</a:t>
            </a:r>
            <a:r>
              <a:rPr sz="2200" spc="-80" dirty="0"/>
              <a:t> </a:t>
            </a:r>
            <a:r>
              <a:rPr sz="2200" spc="-5" dirty="0"/>
              <a:t>Design</a:t>
            </a:r>
            <a:endParaRPr sz="2200" dirty="0"/>
          </a:p>
        </p:txBody>
      </p:sp>
      <p:sp>
        <p:nvSpPr>
          <p:cNvPr id="6" name="object 6">
            <a:extLst>
              <a:ext uri="{FF2B5EF4-FFF2-40B4-BE49-F238E27FC236}">
                <a16:creationId xmlns:a16="http://schemas.microsoft.com/office/drawing/2014/main" id="{73645FC6-3FB1-A183-E003-79FC011518D7}"/>
              </a:ext>
            </a:extLst>
          </p:cNvPr>
          <p:cNvSpPr txBox="1"/>
          <p:nvPr/>
        </p:nvSpPr>
        <p:spPr>
          <a:xfrm>
            <a:off x="2721291" y="4806948"/>
            <a:ext cx="3695065" cy="162560"/>
          </a:xfrm>
          <a:prstGeom prst="rect">
            <a:avLst/>
          </a:prstGeom>
        </p:spPr>
        <p:txBody>
          <a:bodyPr vert="horz" wrap="square" lIns="0" tIns="12700" rIns="0" bIns="0" rtlCol="0">
            <a:spAutoFit/>
          </a:bodyPr>
          <a:lstStyle/>
          <a:p>
            <a:pPr marL="12700">
              <a:lnSpc>
                <a:spcPct val="100000"/>
              </a:lnSpc>
              <a:spcBef>
                <a:spcPts val="100"/>
              </a:spcBef>
            </a:pPr>
            <a:r>
              <a:rPr sz="900" spc="-5" dirty="0">
                <a:solidFill>
                  <a:srgbClr val="888888"/>
                </a:solidFill>
                <a:latin typeface="Calibri"/>
                <a:cs typeface="Calibri"/>
              </a:rPr>
              <a:t>Smart Shoe designed</a:t>
            </a:r>
            <a:r>
              <a:rPr sz="900" spc="204" dirty="0">
                <a:solidFill>
                  <a:srgbClr val="888888"/>
                </a:solidFill>
                <a:latin typeface="Calibri"/>
                <a:cs typeface="Calibri"/>
              </a:rPr>
              <a:t> </a:t>
            </a:r>
            <a:r>
              <a:rPr sz="900" spc="-5" dirty="0">
                <a:solidFill>
                  <a:srgbClr val="888888"/>
                </a:solidFill>
                <a:latin typeface="Calibri"/>
                <a:cs typeface="Calibri"/>
              </a:rPr>
              <a:t>with 3D</a:t>
            </a:r>
            <a:r>
              <a:rPr sz="900" dirty="0">
                <a:solidFill>
                  <a:srgbClr val="888888"/>
                </a:solidFill>
                <a:latin typeface="Calibri"/>
                <a:cs typeface="Calibri"/>
              </a:rPr>
              <a:t> </a:t>
            </a:r>
            <a:r>
              <a:rPr sz="900" spc="-10" dirty="0">
                <a:solidFill>
                  <a:srgbClr val="888888"/>
                </a:solidFill>
                <a:latin typeface="Calibri"/>
                <a:cs typeface="Calibri"/>
              </a:rPr>
              <a:t>printed</a:t>
            </a:r>
            <a:r>
              <a:rPr sz="900" spc="204" dirty="0">
                <a:solidFill>
                  <a:srgbClr val="888888"/>
                </a:solidFill>
                <a:latin typeface="Calibri"/>
                <a:cs typeface="Calibri"/>
              </a:rPr>
              <a:t> </a:t>
            </a:r>
            <a:r>
              <a:rPr sz="900" spc="-5" dirty="0">
                <a:solidFill>
                  <a:srgbClr val="888888"/>
                </a:solidFill>
                <a:latin typeface="Calibri"/>
                <a:cs typeface="Calibri"/>
              </a:rPr>
              <a:t>housing </a:t>
            </a:r>
            <a:r>
              <a:rPr sz="900" spc="-10" dirty="0">
                <a:solidFill>
                  <a:srgbClr val="888888"/>
                </a:solidFill>
                <a:latin typeface="Calibri"/>
                <a:cs typeface="Calibri"/>
              </a:rPr>
              <a:t>sensors</a:t>
            </a:r>
            <a:r>
              <a:rPr sz="900" spc="-5" dirty="0">
                <a:solidFill>
                  <a:srgbClr val="888888"/>
                </a:solidFill>
                <a:latin typeface="Calibri"/>
                <a:cs typeface="Calibri"/>
              </a:rPr>
              <a:t> to</a:t>
            </a:r>
            <a:r>
              <a:rPr sz="900" dirty="0">
                <a:solidFill>
                  <a:srgbClr val="888888"/>
                </a:solidFill>
                <a:latin typeface="Calibri"/>
                <a:cs typeface="Calibri"/>
              </a:rPr>
              <a:t> </a:t>
            </a:r>
            <a:r>
              <a:rPr sz="900" spc="-10" dirty="0">
                <a:solidFill>
                  <a:srgbClr val="888888"/>
                </a:solidFill>
                <a:latin typeface="Calibri"/>
                <a:cs typeface="Calibri"/>
              </a:rPr>
              <a:t>predict</a:t>
            </a:r>
            <a:r>
              <a:rPr sz="900" spc="-5" dirty="0">
                <a:solidFill>
                  <a:srgbClr val="888888"/>
                </a:solidFill>
                <a:latin typeface="Calibri"/>
                <a:cs typeface="Calibri"/>
              </a:rPr>
              <a:t> </a:t>
            </a:r>
            <a:r>
              <a:rPr sz="900" spc="-10" dirty="0">
                <a:solidFill>
                  <a:srgbClr val="888888"/>
                </a:solidFill>
                <a:latin typeface="Calibri"/>
                <a:cs typeface="Calibri"/>
              </a:rPr>
              <a:t>real</a:t>
            </a:r>
            <a:r>
              <a:rPr sz="900" dirty="0">
                <a:solidFill>
                  <a:srgbClr val="888888"/>
                </a:solidFill>
                <a:latin typeface="Calibri"/>
                <a:cs typeface="Calibri"/>
              </a:rPr>
              <a:t> </a:t>
            </a:r>
            <a:r>
              <a:rPr sz="900" spc="-5" dirty="0">
                <a:solidFill>
                  <a:srgbClr val="888888"/>
                </a:solidFill>
                <a:latin typeface="Calibri"/>
                <a:cs typeface="Calibri"/>
              </a:rPr>
              <a:t>time GRF</a:t>
            </a:r>
            <a:endParaRPr sz="900" dirty="0">
              <a:latin typeface="Calibri"/>
              <a:cs typeface="Calibri"/>
            </a:endParaRPr>
          </a:p>
        </p:txBody>
      </p:sp>
      <p:pic>
        <p:nvPicPr>
          <p:cNvPr id="10" name="Picture 9">
            <a:extLst>
              <a:ext uri="{FF2B5EF4-FFF2-40B4-BE49-F238E27FC236}">
                <a16:creationId xmlns:a16="http://schemas.microsoft.com/office/drawing/2014/main" id="{9661AFF1-79E0-137F-AC5F-4AC6D2103C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1211782"/>
            <a:ext cx="4203021" cy="3414608"/>
          </a:xfrm>
          <a:prstGeom prst="rect">
            <a:avLst/>
          </a:prstGeom>
        </p:spPr>
      </p:pic>
    </p:spTree>
    <p:extLst>
      <p:ext uri="{BB962C8B-B14F-4D97-AF65-F5344CB8AC3E}">
        <p14:creationId xmlns:p14="http://schemas.microsoft.com/office/powerpoint/2010/main" val="35240266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5" y="670544"/>
            <a:ext cx="1925955" cy="360680"/>
          </a:xfrm>
          <a:prstGeom prst="rect">
            <a:avLst/>
          </a:prstGeom>
        </p:spPr>
        <p:txBody>
          <a:bodyPr vert="horz" wrap="square" lIns="0" tIns="12700" rIns="0" bIns="0" rtlCol="0">
            <a:spAutoFit/>
          </a:bodyPr>
          <a:lstStyle/>
          <a:p>
            <a:pPr marL="12700">
              <a:lnSpc>
                <a:spcPct val="100000"/>
              </a:lnSpc>
              <a:spcBef>
                <a:spcPts val="100"/>
              </a:spcBef>
            </a:pPr>
            <a:r>
              <a:rPr sz="2200" spc="-5" dirty="0"/>
              <a:t>Data</a:t>
            </a:r>
            <a:r>
              <a:rPr sz="2200" spc="-80" dirty="0"/>
              <a:t> </a:t>
            </a:r>
            <a:r>
              <a:rPr sz="2200" spc="-5" dirty="0"/>
              <a:t>Collection</a:t>
            </a:r>
            <a:endParaRPr sz="2200" dirty="0"/>
          </a:p>
        </p:txBody>
      </p:sp>
      <p:grpSp>
        <p:nvGrpSpPr>
          <p:cNvPr id="3" name="object 3"/>
          <p:cNvGrpSpPr/>
          <p:nvPr/>
        </p:nvGrpSpPr>
        <p:grpSpPr>
          <a:xfrm>
            <a:off x="5566700" y="1647175"/>
            <a:ext cx="3006090" cy="2268855"/>
            <a:chOff x="5566700" y="1647175"/>
            <a:chExt cx="3006090" cy="2268855"/>
          </a:xfrm>
        </p:grpSpPr>
        <p:pic>
          <p:nvPicPr>
            <p:cNvPr id="4" name="object 4"/>
            <p:cNvPicPr/>
            <p:nvPr/>
          </p:nvPicPr>
          <p:blipFill>
            <a:blip r:embed="rId2" cstate="print"/>
            <a:stretch>
              <a:fillRect/>
            </a:stretch>
          </p:blipFill>
          <p:spPr>
            <a:xfrm>
              <a:off x="5566700" y="1647175"/>
              <a:ext cx="3005800" cy="2268349"/>
            </a:xfrm>
            <a:prstGeom prst="rect">
              <a:avLst/>
            </a:prstGeom>
          </p:spPr>
        </p:pic>
        <p:pic>
          <p:nvPicPr>
            <p:cNvPr id="5" name="object 5"/>
            <p:cNvPicPr/>
            <p:nvPr/>
          </p:nvPicPr>
          <p:blipFill>
            <a:blip r:embed="rId3" cstate="print"/>
            <a:stretch>
              <a:fillRect/>
            </a:stretch>
          </p:blipFill>
          <p:spPr>
            <a:xfrm>
              <a:off x="5623849" y="1685274"/>
              <a:ext cx="2891500" cy="2154049"/>
            </a:xfrm>
            <a:prstGeom prst="rect">
              <a:avLst/>
            </a:prstGeom>
          </p:spPr>
        </p:pic>
      </p:grpSp>
      <p:sp>
        <p:nvSpPr>
          <p:cNvPr id="6" name="object 6"/>
          <p:cNvSpPr txBox="1"/>
          <p:nvPr/>
        </p:nvSpPr>
        <p:spPr>
          <a:xfrm>
            <a:off x="1067654" y="4199962"/>
            <a:ext cx="399415" cy="193040"/>
          </a:xfrm>
          <a:prstGeom prst="rect">
            <a:avLst/>
          </a:prstGeom>
        </p:spPr>
        <p:txBody>
          <a:bodyPr vert="horz" wrap="square" lIns="0" tIns="12700" rIns="0" bIns="0" rtlCol="0">
            <a:spAutoFit/>
          </a:bodyPr>
          <a:lstStyle/>
          <a:p>
            <a:pPr marL="12700">
              <a:lnSpc>
                <a:spcPct val="100000"/>
              </a:lnSpc>
              <a:spcBef>
                <a:spcPts val="100"/>
              </a:spcBef>
            </a:pPr>
            <a:r>
              <a:rPr sz="1100" spc="-5" dirty="0">
                <a:latin typeface="Calibri"/>
                <a:cs typeface="Calibri"/>
              </a:rPr>
              <a:t>B</a:t>
            </a:r>
            <a:r>
              <a:rPr sz="1100" spc="-10" dirty="0">
                <a:latin typeface="Calibri"/>
                <a:cs typeface="Calibri"/>
              </a:rPr>
              <a:t>e</a:t>
            </a:r>
            <a:r>
              <a:rPr sz="1100" spc="-25" dirty="0">
                <a:latin typeface="Calibri"/>
                <a:cs typeface="Calibri"/>
              </a:rPr>
              <a:t>f</a:t>
            </a:r>
            <a:r>
              <a:rPr sz="1100" spc="-5" dirty="0">
                <a:latin typeface="Calibri"/>
                <a:cs typeface="Calibri"/>
              </a:rPr>
              <a:t>o</a:t>
            </a:r>
            <a:r>
              <a:rPr sz="1100" spc="-15" dirty="0">
                <a:latin typeface="Calibri"/>
                <a:cs typeface="Calibri"/>
              </a:rPr>
              <a:t>r</a:t>
            </a:r>
            <a:r>
              <a:rPr sz="1100" dirty="0">
                <a:latin typeface="Calibri"/>
                <a:cs typeface="Calibri"/>
              </a:rPr>
              <a:t>e</a:t>
            </a:r>
          </a:p>
        </p:txBody>
      </p:sp>
      <p:sp>
        <p:nvSpPr>
          <p:cNvPr id="7" name="object 7"/>
          <p:cNvSpPr txBox="1"/>
          <p:nvPr/>
        </p:nvSpPr>
        <p:spPr>
          <a:xfrm>
            <a:off x="3755535" y="4199962"/>
            <a:ext cx="288925" cy="193040"/>
          </a:xfrm>
          <a:prstGeom prst="rect">
            <a:avLst/>
          </a:prstGeom>
        </p:spPr>
        <p:txBody>
          <a:bodyPr vert="horz" wrap="square" lIns="0" tIns="12700" rIns="0" bIns="0" rtlCol="0">
            <a:spAutoFit/>
          </a:bodyPr>
          <a:lstStyle/>
          <a:p>
            <a:pPr marL="12700">
              <a:lnSpc>
                <a:spcPct val="100000"/>
              </a:lnSpc>
              <a:spcBef>
                <a:spcPts val="100"/>
              </a:spcBef>
            </a:pPr>
            <a:r>
              <a:rPr sz="1100" spc="-5" dirty="0">
                <a:latin typeface="Calibri"/>
                <a:cs typeface="Calibri"/>
              </a:rPr>
              <a:t>No</a:t>
            </a:r>
            <a:r>
              <a:rPr sz="1100" dirty="0">
                <a:latin typeface="Calibri"/>
                <a:cs typeface="Calibri"/>
              </a:rPr>
              <a:t>w</a:t>
            </a:r>
          </a:p>
        </p:txBody>
      </p:sp>
      <p:pic>
        <p:nvPicPr>
          <p:cNvPr id="8" name="object 8"/>
          <p:cNvPicPr/>
          <p:nvPr/>
        </p:nvPicPr>
        <p:blipFill>
          <a:blip r:embed="rId4" cstate="print"/>
          <a:stretch>
            <a:fillRect/>
          </a:stretch>
        </p:blipFill>
        <p:spPr>
          <a:xfrm>
            <a:off x="429435" y="1458837"/>
            <a:ext cx="1675587" cy="1289636"/>
          </a:xfrm>
          <a:prstGeom prst="rect">
            <a:avLst/>
          </a:prstGeom>
        </p:spPr>
      </p:pic>
      <p:pic>
        <p:nvPicPr>
          <p:cNvPr id="9" name="object 9"/>
          <p:cNvPicPr/>
          <p:nvPr/>
        </p:nvPicPr>
        <p:blipFill>
          <a:blip r:embed="rId5" cstate="print"/>
          <a:stretch>
            <a:fillRect/>
          </a:stretch>
        </p:blipFill>
        <p:spPr>
          <a:xfrm>
            <a:off x="429435" y="2848944"/>
            <a:ext cx="1675589" cy="1250547"/>
          </a:xfrm>
          <a:prstGeom prst="rect">
            <a:avLst/>
          </a:prstGeom>
        </p:spPr>
      </p:pic>
      <p:pic>
        <p:nvPicPr>
          <p:cNvPr id="10" name="object 10"/>
          <p:cNvPicPr/>
          <p:nvPr/>
        </p:nvPicPr>
        <p:blipFill>
          <a:blip r:embed="rId6" cstate="print"/>
          <a:stretch>
            <a:fillRect/>
          </a:stretch>
        </p:blipFill>
        <p:spPr>
          <a:xfrm>
            <a:off x="2942487" y="1719924"/>
            <a:ext cx="1843900" cy="2061900"/>
          </a:xfrm>
          <a:prstGeom prst="rect">
            <a:avLst/>
          </a:prstGeom>
        </p:spPr>
      </p:pic>
      <p:sp>
        <p:nvSpPr>
          <p:cNvPr id="11" name="object 11"/>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FFEB85-9A81-7217-3391-0E75C87814DF}"/>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05C4709-F0F2-2A41-95A3-0105ADAC613D}"/>
              </a:ext>
            </a:extLst>
          </p:cNvPr>
          <p:cNvSpPr txBox="1">
            <a:spLocks noGrp="1"/>
          </p:cNvSpPr>
          <p:nvPr>
            <p:ph type="title"/>
          </p:nvPr>
        </p:nvSpPr>
        <p:spPr>
          <a:xfrm>
            <a:off x="682625" y="670544"/>
            <a:ext cx="1925955" cy="360680"/>
          </a:xfrm>
          <a:prstGeom prst="rect">
            <a:avLst/>
          </a:prstGeom>
        </p:spPr>
        <p:txBody>
          <a:bodyPr vert="horz" wrap="square" lIns="0" tIns="12700" rIns="0" bIns="0" rtlCol="0">
            <a:spAutoFit/>
          </a:bodyPr>
          <a:lstStyle/>
          <a:p>
            <a:pPr marL="12700">
              <a:lnSpc>
                <a:spcPct val="100000"/>
              </a:lnSpc>
              <a:spcBef>
                <a:spcPts val="100"/>
              </a:spcBef>
            </a:pPr>
            <a:r>
              <a:rPr sz="2200" spc="-5" dirty="0"/>
              <a:t>Data</a:t>
            </a:r>
            <a:r>
              <a:rPr sz="2200" spc="-80" dirty="0"/>
              <a:t> </a:t>
            </a:r>
            <a:r>
              <a:rPr sz="2200" spc="-5" dirty="0"/>
              <a:t>Collection</a:t>
            </a:r>
            <a:endParaRPr sz="2200" dirty="0"/>
          </a:p>
        </p:txBody>
      </p:sp>
      <p:sp>
        <p:nvSpPr>
          <p:cNvPr id="11" name="object 11">
            <a:extLst>
              <a:ext uri="{FF2B5EF4-FFF2-40B4-BE49-F238E27FC236}">
                <a16:creationId xmlns:a16="http://schemas.microsoft.com/office/drawing/2014/main" id="{FFA704BF-FD6A-01C0-A057-12613272ED2E}"/>
              </a:ext>
            </a:extLst>
          </p:cNvPr>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pic>
        <p:nvPicPr>
          <p:cNvPr id="13" name="Picture 12">
            <a:extLst>
              <a:ext uri="{FF2B5EF4-FFF2-40B4-BE49-F238E27FC236}">
                <a16:creationId xmlns:a16="http://schemas.microsoft.com/office/drawing/2014/main" id="{9386AC5D-57C7-46D3-CEB8-D9F44551C24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4400" y="1292762"/>
            <a:ext cx="7521919" cy="3180194"/>
          </a:xfrm>
          <a:prstGeom prst="rect">
            <a:avLst/>
          </a:prstGeom>
        </p:spPr>
      </p:pic>
    </p:spTree>
    <p:extLst>
      <p:ext uri="{BB962C8B-B14F-4D97-AF65-F5344CB8AC3E}">
        <p14:creationId xmlns:p14="http://schemas.microsoft.com/office/powerpoint/2010/main" val="3311818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427450" y="649250"/>
            <a:ext cx="7604759" cy="3845560"/>
            <a:chOff x="1427450" y="649250"/>
            <a:chExt cx="7604759" cy="3845560"/>
          </a:xfrm>
        </p:grpSpPr>
        <p:pic>
          <p:nvPicPr>
            <p:cNvPr id="3" name="object 3"/>
            <p:cNvPicPr/>
            <p:nvPr/>
          </p:nvPicPr>
          <p:blipFill>
            <a:blip r:embed="rId2" cstate="print"/>
            <a:stretch>
              <a:fillRect/>
            </a:stretch>
          </p:blipFill>
          <p:spPr>
            <a:xfrm>
              <a:off x="1427450" y="649250"/>
              <a:ext cx="6638701" cy="3844999"/>
            </a:xfrm>
            <a:prstGeom prst="rect">
              <a:avLst/>
            </a:prstGeom>
          </p:spPr>
        </p:pic>
        <p:sp>
          <p:nvSpPr>
            <p:cNvPr id="4" name="object 4"/>
            <p:cNvSpPr/>
            <p:nvPr/>
          </p:nvSpPr>
          <p:spPr>
            <a:xfrm>
              <a:off x="8240949" y="3185625"/>
              <a:ext cx="786130" cy="1174115"/>
            </a:xfrm>
            <a:custGeom>
              <a:avLst/>
              <a:gdLst/>
              <a:ahLst/>
              <a:cxnLst/>
              <a:rect l="l" t="t" r="r" b="b"/>
              <a:pathLst>
                <a:path w="786129" h="1174114">
                  <a:moveTo>
                    <a:pt x="0" y="0"/>
                  </a:moveTo>
                  <a:lnTo>
                    <a:pt x="785999" y="0"/>
                  </a:lnTo>
                  <a:lnTo>
                    <a:pt x="785999" y="1173899"/>
                  </a:lnTo>
                  <a:lnTo>
                    <a:pt x="0" y="1173899"/>
                  </a:lnTo>
                  <a:lnTo>
                    <a:pt x="0" y="0"/>
                  </a:lnTo>
                  <a:close/>
                </a:path>
              </a:pathLst>
            </a:custGeom>
            <a:ln w="9524">
              <a:solidFill>
                <a:srgbClr val="000000"/>
              </a:solidFill>
            </a:ln>
          </p:spPr>
          <p:txBody>
            <a:bodyPr wrap="square" lIns="0" tIns="0" rIns="0" bIns="0" rtlCol="0"/>
            <a:lstStyle/>
            <a:p>
              <a:endParaRPr dirty="0"/>
            </a:p>
          </p:txBody>
        </p:sp>
        <p:pic>
          <p:nvPicPr>
            <p:cNvPr id="5" name="object 5"/>
            <p:cNvPicPr/>
            <p:nvPr/>
          </p:nvPicPr>
          <p:blipFill>
            <a:blip r:embed="rId3" cstate="print"/>
            <a:stretch>
              <a:fillRect/>
            </a:stretch>
          </p:blipFill>
          <p:spPr>
            <a:xfrm>
              <a:off x="8359787" y="3607712"/>
              <a:ext cx="105524" cy="105524"/>
            </a:xfrm>
            <a:prstGeom prst="rect">
              <a:avLst/>
            </a:prstGeom>
          </p:spPr>
        </p:pic>
        <p:pic>
          <p:nvPicPr>
            <p:cNvPr id="6" name="object 6"/>
            <p:cNvPicPr/>
            <p:nvPr/>
          </p:nvPicPr>
          <p:blipFill>
            <a:blip r:embed="rId4" cstate="print"/>
            <a:stretch>
              <a:fillRect/>
            </a:stretch>
          </p:blipFill>
          <p:spPr>
            <a:xfrm>
              <a:off x="8359787" y="3950837"/>
              <a:ext cx="105524" cy="105524"/>
            </a:xfrm>
            <a:prstGeom prst="rect">
              <a:avLst/>
            </a:prstGeom>
          </p:spPr>
        </p:pic>
      </p:grpSp>
      <p:sp>
        <p:nvSpPr>
          <p:cNvPr id="7" name="object 7"/>
          <p:cNvSpPr txBox="1"/>
          <p:nvPr/>
        </p:nvSpPr>
        <p:spPr>
          <a:xfrm>
            <a:off x="348442" y="1433812"/>
            <a:ext cx="645160" cy="2084070"/>
          </a:xfrm>
          <a:prstGeom prst="rect">
            <a:avLst/>
          </a:prstGeom>
        </p:spPr>
        <p:txBody>
          <a:bodyPr vert="vert270" wrap="square" lIns="0" tIns="26670" rIns="0" bIns="0" rtlCol="0">
            <a:spAutoFit/>
          </a:bodyPr>
          <a:lstStyle/>
          <a:p>
            <a:pPr marL="347980" marR="5080" indent="-335915">
              <a:lnSpc>
                <a:spcPts val="2380"/>
              </a:lnSpc>
              <a:spcBef>
                <a:spcPts val="210"/>
              </a:spcBef>
            </a:pPr>
            <a:r>
              <a:rPr sz="2200" spc="-5" dirty="0">
                <a:latin typeface="Georgia"/>
                <a:cs typeface="Georgia"/>
              </a:rPr>
              <a:t>Data</a:t>
            </a:r>
            <a:r>
              <a:rPr sz="2200" spc="-50" dirty="0">
                <a:latin typeface="Georgia"/>
                <a:cs typeface="Georgia"/>
              </a:rPr>
              <a:t> </a:t>
            </a:r>
            <a:r>
              <a:rPr sz="2200" spc="-5" dirty="0">
                <a:latin typeface="Georgia"/>
                <a:cs typeface="Georgia"/>
              </a:rPr>
              <a:t>Synching</a:t>
            </a:r>
            <a:r>
              <a:rPr sz="2200" spc="-45" dirty="0">
                <a:latin typeface="Georgia"/>
                <a:cs typeface="Georgia"/>
              </a:rPr>
              <a:t> </a:t>
            </a:r>
            <a:r>
              <a:rPr sz="2200" dirty="0">
                <a:latin typeface="Georgia"/>
                <a:cs typeface="Georgia"/>
              </a:rPr>
              <a:t>&amp; </a:t>
            </a:r>
            <a:r>
              <a:rPr sz="2200" spc="-515" dirty="0">
                <a:latin typeface="Georgia"/>
                <a:cs typeface="Georgia"/>
              </a:rPr>
              <a:t> </a:t>
            </a:r>
            <a:r>
              <a:rPr sz="2200" spc="-5" dirty="0">
                <a:latin typeface="Georgia"/>
                <a:cs typeface="Georgia"/>
              </a:rPr>
              <a:t>Calibration</a:t>
            </a:r>
            <a:endParaRPr sz="2200" dirty="0">
              <a:latin typeface="Georgia"/>
              <a:cs typeface="Georgia"/>
            </a:endParaRPr>
          </a:p>
        </p:txBody>
      </p:sp>
      <p:sp>
        <p:nvSpPr>
          <p:cNvPr id="8" name="object 8"/>
          <p:cNvSpPr txBox="1"/>
          <p:nvPr/>
        </p:nvSpPr>
        <p:spPr>
          <a:xfrm>
            <a:off x="8313975" y="3305661"/>
            <a:ext cx="593725" cy="838835"/>
          </a:xfrm>
          <a:prstGeom prst="rect">
            <a:avLst/>
          </a:prstGeom>
        </p:spPr>
        <p:txBody>
          <a:bodyPr vert="horz" wrap="square" lIns="0" tIns="12700" rIns="0" bIns="0" rtlCol="0">
            <a:spAutoFit/>
          </a:bodyPr>
          <a:lstStyle/>
          <a:p>
            <a:pPr marL="12700">
              <a:lnSpc>
                <a:spcPct val="100000"/>
              </a:lnSpc>
              <a:spcBef>
                <a:spcPts val="100"/>
              </a:spcBef>
            </a:pPr>
            <a:r>
              <a:rPr sz="800" b="1" spc="-10" dirty="0">
                <a:latin typeface="Calibri"/>
                <a:cs typeface="Calibri"/>
              </a:rPr>
              <a:t>Force</a:t>
            </a:r>
            <a:r>
              <a:rPr sz="800" b="1" spc="-35" dirty="0">
                <a:latin typeface="Calibri"/>
                <a:cs typeface="Calibri"/>
              </a:rPr>
              <a:t> </a:t>
            </a:r>
            <a:r>
              <a:rPr sz="800" b="1" spc="-10" dirty="0">
                <a:latin typeface="Calibri"/>
                <a:cs typeface="Calibri"/>
              </a:rPr>
              <a:t>Profiles</a:t>
            </a:r>
            <a:endParaRPr sz="800" dirty="0">
              <a:latin typeface="Calibri"/>
              <a:cs typeface="Calibri"/>
            </a:endParaRPr>
          </a:p>
          <a:p>
            <a:pPr>
              <a:lnSpc>
                <a:spcPct val="100000"/>
              </a:lnSpc>
              <a:spcBef>
                <a:spcPts val="25"/>
              </a:spcBef>
            </a:pPr>
            <a:endParaRPr sz="650" dirty="0">
              <a:latin typeface="Calibri"/>
              <a:cs typeface="Calibri"/>
            </a:endParaRPr>
          </a:p>
          <a:p>
            <a:pPr marL="231775" marR="106680">
              <a:lnSpc>
                <a:spcPct val="100000"/>
              </a:lnSpc>
            </a:pPr>
            <a:r>
              <a:rPr sz="800" spc="-10" dirty="0">
                <a:latin typeface="Calibri"/>
                <a:cs typeface="Calibri"/>
              </a:rPr>
              <a:t>Force </a:t>
            </a:r>
            <a:r>
              <a:rPr sz="800" spc="-170" dirty="0">
                <a:latin typeface="Calibri"/>
                <a:cs typeface="Calibri"/>
              </a:rPr>
              <a:t> </a:t>
            </a:r>
            <a:r>
              <a:rPr sz="800" spc="-5" dirty="0">
                <a:latin typeface="Calibri"/>
                <a:cs typeface="Calibri"/>
              </a:rPr>
              <a:t>Pl</a:t>
            </a:r>
            <a:r>
              <a:rPr sz="800" spc="-10" dirty="0">
                <a:latin typeface="Calibri"/>
                <a:cs typeface="Calibri"/>
              </a:rPr>
              <a:t>at</a:t>
            </a:r>
            <a:r>
              <a:rPr sz="800" spc="-5" dirty="0">
                <a:latin typeface="Calibri"/>
                <a:cs typeface="Calibri"/>
              </a:rPr>
              <a:t>es</a:t>
            </a:r>
            <a:endParaRPr sz="800" dirty="0">
              <a:latin typeface="Calibri"/>
              <a:cs typeface="Calibri"/>
            </a:endParaRPr>
          </a:p>
          <a:p>
            <a:pPr>
              <a:lnSpc>
                <a:spcPct val="100000"/>
              </a:lnSpc>
              <a:spcBef>
                <a:spcPts val="50"/>
              </a:spcBef>
            </a:pPr>
            <a:endParaRPr sz="600" dirty="0">
              <a:latin typeface="Calibri"/>
              <a:cs typeface="Calibri"/>
            </a:endParaRPr>
          </a:p>
          <a:p>
            <a:pPr marL="231775" marR="107314">
              <a:lnSpc>
                <a:spcPct val="100000"/>
              </a:lnSpc>
            </a:pPr>
            <a:r>
              <a:rPr sz="800" spc="-5" dirty="0">
                <a:latin typeface="Calibri"/>
                <a:cs typeface="Calibri"/>
              </a:rPr>
              <a:t>Smart  Shoe</a:t>
            </a:r>
            <a:endParaRPr sz="800" dirty="0">
              <a:latin typeface="Calibri"/>
              <a:cs typeface="Calibri"/>
            </a:endParaRPr>
          </a:p>
        </p:txBody>
      </p:sp>
      <p:grpSp>
        <p:nvGrpSpPr>
          <p:cNvPr id="9" name="object 9"/>
          <p:cNvGrpSpPr/>
          <p:nvPr/>
        </p:nvGrpSpPr>
        <p:grpSpPr>
          <a:xfrm>
            <a:off x="1228400" y="3112074"/>
            <a:ext cx="7141209" cy="1449705"/>
            <a:chOff x="1228400" y="3112074"/>
            <a:chExt cx="7141209" cy="1449705"/>
          </a:xfrm>
        </p:grpSpPr>
        <p:sp>
          <p:nvSpPr>
            <p:cNvPr id="10" name="object 10"/>
            <p:cNvSpPr/>
            <p:nvPr/>
          </p:nvSpPr>
          <p:spPr>
            <a:xfrm>
              <a:off x="7444292" y="3645504"/>
              <a:ext cx="920750" cy="15240"/>
            </a:xfrm>
            <a:custGeom>
              <a:avLst/>
              <a:gdLst/>
              <a:ahLst/>
              <a:cxnLst/>
              <a:rect l="l" t="t" r="r" b="b"/>
              <a:pathLst>
                <a:path w="920750" h="15239">
                  <a:moveTo>
                    <a:pt x="920257" y="14970"/>
                  </a:moveTo>
                  <a:lnTo>
                    <a:pt x="0" y="0"/>
                  </a:lnTo>
                </a:path>
              </a:pathLst>
            </a:custGeom>
            <a:ln w="9524">
              <a:solidFill>
                <a:srgbClr val="000000"/>
              </a:solidFill>
            </a:ln>
          </p:spPr>
          <p:txBody>
            <a:bodyPr wrap="square" lIns="0" tIns="0" rIns="0" bIns="0" rtlCol="0"/>
            <a:lstStyle/>
            <a:p>
              <a:endParaRPr dirty="0"/>
            </a:p>
          </p:txBody>
        </p:sp>
        <p:sp>
          <p:nvSpPr>
            <p:cNvPr id="11" name="object 11"/>
            <p:cNvSpPr/>
            <p:nvPr/>
          </p:nvSpPr>
          <p:spPr>
            <a:xfrm>
              <a:off x="7401072" y="3629773"/>
              <a:ext cx="43815" cy="31750"/>
            </a:xfrm>
            <a:custGeom>
              <a:avLst/>
              <a:gdLst/>
              <a:ahLst/>
              <a:cxnLst/>
              <a:rect l="l" t="t" r="r" b="b"/>
              <a:pathLst>
                <a:path w="43815" h="31750">
                  <a:moveTo>
                    <a:pt x="42964" y="31461"/>
                  </a:moveTo>
                  <a:lnTo>
                    <a:pt x="0" y="15027"/>
                  </a:lnTo>
                  <a:lnTo>
                    <a:pt x="43475" y="0"/>
                  </a:lnTo>
                  <a:lnTo>
                    <a:pt x="42964" y="31461"/>
                  </a:lnTo>
                  <a:close/>
                </a:path>
              </a:pathLst>
            </a:custGeom>
            <a:solidFill>
              <a:srgbClr val="000000"/>
            </a:solidFill>
          </p:spPr>
          <p:txBody>
            <a:bodyPr wrap="square" lIns="0" tIns="0" rIns="0" bIns="0" rtlCol="0"/>
            <a:lstStyle/>
            <a:p>
              <a:endParaRPr dirty="0"/>
            </a:p>
          </p:txBody>
        </p:sp>
        <p:sp>
          <p:nvSpPr>
            <p:cNvPr id="12" name="object 12"/>
            <p:cNvSpPr/>
            <p:nvPr/>
          </p:nvSpPr>
          <p:spPr>
            <a:xfrm>
              <a:off x="7401072" y="3629773"/>
              <a:ext cx="43815" cy="31750"/>
            </a:xfrm>
            <a:custGeom>
              <a:avLst/>
              <a:gdLst/>
              <a:ahLst/>
              <a:cxnLst/>
              <a:rect l="l" t="t" r="r" b="b"/>
              <a:pathLst>
                <a:path w="43815" h="31750">
                  <a:moveTo>
                    <a:pt x="43475" y="0"/>
                  </a:moveTo>
                  <a:lnTo>
                    <a:pt x="0" y="15027"/>
                  </a:lnTo>
                  <a:lnTo>
                    <a:pt x="42964" y="31461"/>
                  </a:lnTo>
                  <a:lnTo>
                    <a:pt x="43475" y="0"/>
                  </a:lnTo>
                  <a:close/>
                </a:path>
              </a:pathLst>
            </a:custGeom>
            <a:ln w="9524">
              <a:solidFill>
                <a:srgbClr val="000000"/>
              </a:solidFill>
            </a:ln>
          </p:spPr>
          <p:txBody>
            <a:bodyPr wrap="square" lIns="0" tIns="0" rIns="0" bIns="0" rtlCol="0"/>
            <a:lstStyle/>
            <a:p>
              <a:endParaRPr dirty="0"/>
            </a:p>
          </p:txBody>
        </p:sp>
        <p:sp>
          <p:nvSpPr>
            <p:cNvPr id="13" name="object 13"/>
            <p:cNvSpPr/>
            <p:nvPr/>
          </p:nvSpPr>
          <p:spPr>
            <a:xfrm>
              <a:off x="7401600" y="3946672"/>
              <a:ext cx="963294" cy="57150"/>
            </a:xfrm>
            <a:custGeom>
              <a:avLst/>
              <a:gdLst/>
              <a:ahLst/>
              <a:cxnLst/>
              <a:rect l="l" t="t" r="r" b="b"/>
              <a:pathLst>
                <a:path w="963295" h="57150">
                  <a:moveTo>
                    <a:pt x="962949" y="56927"/>
                  </a:moveTo>
                  <a:lnTo>
                    <a:pt x="0" y="0"/>
                  </a:lnTo>
                </a:path>
              </a:pathLst>
            </a:custGeom>
            <a:ln w="9524">
              <a:solidFill>
                <a:srgbClr val="000000"/>
              </a:solidFill>
            </a:ln>
          </p:spPr>
          <p:txBody>
            <a:bodyPr wrap="square" lIns="0" tIns="0" rIns="0" bIns="0" rtlCol="0"/>
            <a:lstStyle/>
            <a:p>
              <a:endParaRPr dirty="0"/>
            </a:p>
          </p:txBody>
        </p:sp>
        <p:sp>
          <p:nvSpPr>
            <p:cNvPr id="14" name="object 14"/>
            <p:cNvSpPr/>
            <p:nvPr/>
          </p:nvSpPr>
          <p:spPr>
            <a:xfrm>
              <a:off x="7358449" y="3930967"/>
              <a:ext cx="44450" cy="31750"/>
            </a:xfrm>
            <a:custGeom>
              <a:avLst/>
              <a:gdLst/>
              <a:ahLst/>
              <a:cxnLst/>
              <a:rect l="l" t="t" r="r" b="b"/>
              <a:pathLst>
                <a:path w="44450" h="31750">
                  <a:moveTo>
                    <a:pt x="42221" y="31410"/>
                  </a:moveTo>
                  <a:lnTo>
                    <a:pt x="0" y="13154"/>
                  </a:lnTo>
                  <a:lnTo>
                    <a:pt x="44078" y="0"/>
                  </a:lnTo>
                  <a:lnTo>
                    <a:pt x="42221" y="31410"/>
                  </a:lnTo>
                  <a:close/>
                </a:path>
              </a:pathLst>
            </a:custGeom>
            <a:solidFill>
              <a:srgbClr val="000000"/>
            </a:solidFill>
          </p:spPr>
          <p:txBody>
            <a:bodyPr wrap="square" lIns="0" tIns="0" rIns="0" bIns="0" rtlCol="0"/>
            <a:lstStyle/>
            <a:p>
              <a:endParaRPr dirty="0"/>
            </a:p>
          </p:txBody>
        </p:sp>
        <p:sp>
          <p:nvSpPr>
            <p:cNvPr id="15" name="object 15"/>
            <p:cNvSpPr/>
            <p:nvPr/>
          </p:nvSpPr>
          <p:spPr>
            <a:xfrm>
              <a:off x="7358449" y="3930967"/>
              <a:ext cx="44450" cy="31750"/>
            </a:xfrm>
            <a:custGeom>
              <a:avLst/>
              <a:gdLst/>
              <a:ahLst/>
              <a:cxnLst/>
              <a:rect l="l" t="t" r="r" b="b"/>
              <a:pathLst>
                <a:path w="44450" h="31750">
                  <a:moveTo>
                    <a:pt x="44078" y="0"/>
                  </a:moveTo>
                  <a:lnTo>
                    <a:pt x="0" y="13154"/>
                  </a:lnTo>
                  <a:lnTo>
                    <a:pt x="42221" y="31410"/>
                  </a:lnTo>
                  <a:lnTo>
                    <a:pt x="44078" y="0"/>
                  </a:lnTo>
                  <a:close/>
                </a:path>
              </a:pathLst>
            </a:custGeom>
            <a:ln w="9524">
              <a:solidFill>
                <a:srgbClr val="000000"/>
              </a:solidFill>
            </a:ln>
          </p:spPr>
          <p:txBody>
            <a:bodyPr wrap="square" lIns="0" tIns="0" rIns="0" bIns="0" rtlCol="0"/>
            <a:lstStyle/>
            <a:p>
              <a:endParaRPr dirty="0"/>
            </a:p>
          </p:txBody>
        </p:sp>
        <p:sp>
          <p:nvSpPr>
            <p:cNvPr id="16" name="object 16"/>
            <p:cNvSpPr/>
            <p:nvPr/>
          </p:nvSpPr>
          <p:spPr>
            <a:xfrm>
              <a:off x="1237925" y="3121599"/>
              <a:ext cx="6959600" cy="1430655"/>
            </a:xfrm>
            <a:custGeom>
              <a:avLst/>
              <a:gdLst/>
              <a:ahLst/>
              <a:cxnLst/>
              <a:rect l="l" t="t" r="r" b="b"/>
              <a:pathLst>
                <a:path w="6959600" h="1430654">
                  <a:moveTo>
                    <a:pt x="0" y="0"/>
                  </a:moveTo>
                  <a:lnTo>
                    <a:pt x="6959399" y="0"/>
                  </a:lnTo>
                  <a:lnTo>
                    <a:pt x="6959399" y="1430099"/>
                  </a:lnTo>
                  <a:lnTo>
                    <a:pt x="0" y="1430099"/>
                  </a:lnTo>
                  <a:lnTo>
                    <a:pt x="0" y="0"/>
                  </a:lnTo>
                  <a:close/>
                </a:path>
              </a:pathLst>
            </a:custGeom>
            <a:ln w="19049">
              <a:solidFill>
                <a:srgbClr val="000000"/>
              </a:solidFill>
            </a:ln>
          </p:spPr>
          <p:txBody>
            <a:bodyPr wrap="square" lIns="0" tIns="0" rIns="0" bIns="0" rtlCol="0"/>
            <a:lstStyle/>
            <a:p>
              <a:endParaRPr dirty="0"/>
            </a:p>
          </p:txBody>
        </p:sp>
      </p:grpSp>
      <p:sp>
        <p:nvSpPr>
          <p:cNvPr id="17" name="object 17"/>
          <p:cNvSpPr txBox="1"/>
          <p:nvPr/>
        </p:nvSpPr>
        <p:spPr>
          <a:xfrm>
            <a:off x="2722974" y="4810820"/>
            <a:ext cx="4023995" cy="177800"/>
          </a:xfrm>
          <a:prstGeom prst="rect">
            <a:avLst/>
          </a:prstGeom>
        </p:spPr>
        <p:txBody>
          <a:bodyPr vert="horz" wrap="square" lIns="0" tIns="12700" rIns="0" bIns="0" rtlCol="0">
            <a:spAutoFit/>
          </a:bodyPr>
          <a:lstStyle/>
          <a:p>
            <a:pPr marL="12700">
              <a:lnSpc>
                <a:spcPct val="100000"/>
              </a:lnSpc>
              <a:spcBef>
                <a:spcPts val="100"/>
              </a:spcBef>
            </a:pPr>
            <a:r>
              <a:rPr sz="1000" b="1" spc="-5" dirty="0">
                <a:solidFill>
                  <a:srgbClr val="595959"/>
                </a:solidFill>
                <a:latin typeface="Calibri"/>
                <a:cs typeface="Calibri"/>
              </a:rPr>
              <a:t>Similar </a:t>
            </a:r>
            <a:r>
              <a:rPr sz="1000" b="1" spc="-10" dirty="0">
                <a:solidFill>
                  <a:srgbClr val="595959"/>
                </a:solidFill>
                <a:latin typeface="Calibri"/>
                <a:cs typeface="Calibri"/>
              </a:rPr>
              <a:t>Force</a:t>
            </a:r>
            <a:r>
              <a:rPr sz="1000" b="1" spc="-5" dirty="0">
                <a:solidFill>
                  <a:srgbClr val="595959"/>
                </a:solidFill>
                <a:latin typeface="Calibri"/>
                <a:cs typeface="Calibri"/>
              </a:rPr>
              <a:t> </a:t>
            </a:r>
            <a:r>
              <a:rPr sz="1000" b="1" spc="-10" dirty="0">
                <a:solidFill>
                  <a:srgbClr val="595959"/>
                </a:solidFill>
                <a:latin typeface="Calibri"/>
                <a:cs typeface="Calibri"/>
              </a:rPr>
              <a:t>Profiles</a:t>
            </a:r>
            <a:r>
              <a:rPr sz="1000" b="1" spc="-5" dirty="0">
                <a:solidFill>
                  <a:srgbClr val="595959"/>
                </a:solidFill>
                <a:latin typeface="Calibri"/>
                <a:cs typeface="Calibri"/>
              </a:rPr>
              <a:t> obtained </a:t>
            </a:r>
            <a:r>
              <a:rPr sz="1000" b="1" spc="-10" dirty="0">
                <a:solidFill>
                  <a:srgbClr val="595959"/>
                </a:solidFill>
                <a:latin typeface="Calibri"/>
                <a:cs typeface="Calibri"/>
              </a:rPr>
              <a:t>from</a:t>
            </a:r>
            <a:r>
              <a:rPr sz="1000" b="1" spc="-5" dirty="0">
                <a:solidFill>
                  <a:srgbClr val="595959"/>
                </a:solidFill>
                <a:latin typeface="Calibri"/>
                <a:cs typeface="Calibri"/>
              </a:rPr>
              <a:t> Developed Smart Shoe and </a:t>
            </a:r>
            <a:r>
              <a:rPr sz="1000" b="1" spc="-10" dirty="0">
                <a:solidFill>
                  <a:srgbClr val="595959"/>
                </a:solidFill>
                <a:latin typeface="Calibri"/>
                <a:cs typeface="Calibri"/>
              </a:rPr>
              <a:t>Force</a:t>
            </a:r>
            <a:r>
              <a:rPr sz="1000" b="1" spc="-5" dirty="0">
                <a:solidFill>
                  <a:srgbClr val="595959"/>
                </a:solidFill>
                <a:latin typeface="Calibri"/>
                <a:cs typeface="Calibri"/>
              </a:rPr>
              <a:t> </a:t>
            </a:r>
            <a:r>
              <a:rPr sz="1000" b="1" spc="-10" dirty="0">
                <a:solidFill>
                  <a:srgbClr val="595959"/>
                </a:solidFill>
                <a:latin typeface="Calibri"/>
                <a:cs typeface="Calibri"/>
              </a:rPr>
              <a:t>Plates</a:t>
            </a:r>
            <a:endParaRPr sz="1000" dirty="0">
              <a:latin typeface="Calibri"/>
              <a:cs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5" y="670544"/>
            <a:ext cx="1925955" cy="360680"/>
          </a:xfrm>
          <a:prstGeom prst="rect">
            <a:avLst/>
          </a:prstGeom>
        </p:spPr>
        <p:txBody>
          <a:bodyPr vert="horz" wrap="square" lIns="0" tIns="12700" rIns="0" bIns="0" rtlCol="0">
            <a:spAutoFit/>
          </a:bodyPr>
          <a:lstStyle/>
          <a:p>
            <a:pPr marL="12700">
              <a:lnSpc>
                <a:spcPct val="100000"/>
              </a:lnSpc>
              <a:spcBef>
                <a:spcPts val="100"/>
              </a:spcBef>
            </a:pPr>
            <a:r>
              <a:rPr sz="2200" spc="-5" dirty="0"/>
              <a:t>Data</a:t>
            </a:r>
            <a:r>
              <a:rPr sz="2200" spc="-80" dirty="0"/>
              <a:t> </a:t>
            </a:r>
            <a:r>
              <a:rPr sz="2200" spc="-5" dirty="0"/>
              <a:t>Collection</a:t>
            </a:r>
            <a:endParaRPr sz="2200" dirty="0"/>
          </a:p>
        </p:txBody>
      </p:sp>
      <p:pic>
        <p:nvPicPr>
          <p:cNvPr id="3" name="object 3"/>
          <p:cNvPicPr/>
          <p:nvPr/>
        </p:nvPicPr>
        <p:blipFill>
          <a:blip r:embed="rId2" cstate="print"/>
          <a:stretch>
            <a:fillRect/>
          </a:stretch>
        </p:blipFill>
        <p:spPr>
          <a:xfrm>
            <a:off x="933977" y="1354133"/>
            <a:ext cx="2589420" cy="2589217"/>
          </a:xfrm>
          <a:prstGeom prst="rect">
            <a:avLst/>
          </a:prstGeom>
        </p:spPr>
      </p:pic>
      <p:sp>
        <p:nvSpPr>
          <p:cNvPr id="4" name="object 4"/>
          <p:cNvSpPr txBox="1"/>
          <p:nvPr/>
        </p:nvSpPr>
        <p:spPr>
          <a:xfrm rot="17880000">
            <a:off x="2516174" y="2854097"/>
            <a:ext cx="596550" cy="128240"/>
          </a:xfrm>
          <a:prstGeom prst="rect">
            <a:avLst/>
          </a:prstGeom>
        </p:spPr>
        <p:txBody>
          <a:bodyPr vert="horz" wrap="square" lIns="0" tIns="0" rIns="0" bIns="0" rtlCol="0">
            <a:spAutoFit/>
          </a:bodyPr>
          <a:lstStyle/>
          <a:p>
            <a:pPr>
              <a:lnSpc>
                <a:spcPts val="1000"/>
              </a:lnSpc>
            </a:pPr>
            <a:r>
              <a:rPr sz="1000" spc="-5" dirty="0">
                <a:solidFill>
                  <a:srgbClr val="FFFFFF"/>
                </a:solidFill>
                <a:latin typeface="Roboto"/>
                <a:cs typeface="Roboto"/>
              </a:rPr>
              <a:t>3</a:t>
            </a:r>
            <a:r>
              <a:rPr sz="1000" spc="-25" dirty="0">
                <a:solidFill>
                  <a:srgbClr val="FFFFFF"/>
                </a:solidFill>
                <a:latin typeface="Roboto"/>
                <a:cs typeface="Roboto"/>
              </a:rPr>
              <a:t> </a:t>
            </a:r>
            <a:r>
              <a:rPr lang="en-IN" sz="1000" spc="-50" dirty="0">
                <a:solidFill>
                  <a:srgbClr val="FFFFFF"/>
                </a:solidFill>
                <a:latin typeface="Roboto"/>
                <a:cs typeface="Roboto"/>
              </a:rPr>
              <a:t>Different</a:t>
            </a:r>
            <a:endParaRPr sz="1500" baseline="2777" dirty="0">
              <a:latin typeface="Roboto"/>
              <a:cs typeface="Roboto"/>
            </a:endParaRPr>
          </a:p>
        </p:txBody>
      </p:sp>
      <p:sp>
        <p:nvSpPr>
          <p:cNvPr id="5" name="object 5"/>
          <p:cNvSpPr txBox="1"/>
          <p:nvPr/>
        </p:nvSpPr>
        <p:spPr>
          <a:xfrm rot="17880000">
            <a:off x="2477309" y="2927250"/>
            <a:ext cx="882313" cy="128240"/>
          </a:xfrm>
          <a:prstGeom prst="rect">
            <a:avLst/>
          </a:prstGeom>
        </p:spPr>
        <p:txBody>
          <a:bodyPr vert="horz" wrap="square" lIns="0" tIns="0" rIns="0" bIns="0" rtlCol="0">
            <a:spAutoFit/>
          </a:bodyPr>
          <a:lstStyle/>
          <a:p>
            <a:pPr algn="ctr">
              <a:lnSpc>
                <a:spcPts val="1000"/>
              </a:lnSpc>
            </a:pPr>
            <a:r>
              <a:rPr lang="en-IN" sz="1500" spc="-15" baseline="2777" dirty="0">
                <a:solidFill>
                  <a:srgbClr val="FFFFFF"/>
                </a:solidFill>
                <a:latin typeface="Roboto"/>
                <a:cs typeface="Roboto"/>
              </a:rPr>
              <a:t>Experiments</a:t>
            </a:r>
            <a:endParaRPr sz="1500" baseline="2777" dirty="0">
              <a:latin typeface="Roboto"/>
              <a:cs typeface="Roboto"/>
            </a:endParaRPr>
          </a:p>
        </p:txBody>
      </p:sp>
      <p:sp>
        <p:nvSpPr>
          <p:cNvPr id="6" name="object 6"/>
          <p:cNvSpPr txBox="1"/>
          <p:nvPr/>
        </p:nvSpPr>
        <p:spPr>
          <a:xfrm>
            <a:off x="1810476" y="1733550"/>
            <a:ext cx="843280" cy="330200"/>
          </a:xfrm>
          <a:prstGeom prst="rect">
            <a:avLst/>
          </a:prstGeom>
        </p:spPr>
        <p:txBody>
          <a:bodyPr vert="horz" wrap="square" lIns="0" tIns="12700" rIns="0" bIns="0" rtlCol="0">
            <a:spAutoFit/>
          </a:bodyPr>
          <a:lstStyle/>
          <a:p>
            <a:pPr marL="156845" marR="5080" indent="-144780">
              <a:lnSpc>
                <a:spcPct val="100000"/>
              </a:lnSpc>
              <a:spcBef>
                <a:spcPts val="100"/>
              </a:spcBef>
            </a:pPr>
            <a:r>
              <a:rPr lang="en-IN" sz="1000" spc="-5" dirty="0">
                <a:solidFill>
                  <a:srgbClr val="FFFFFF"/>
                </a:solidFill>
                <a:latin typeface="Roboto"/>
                <a:cs typeface="Roboto"/>
              </a:rPr>
              <a:t>4</a:t>
            </a:r>
            <a:r>
              <a:rPr sz="1000" spc="-40" dirty="0">
                <a:solidFill>
                  <a:srgbClr val="FFFFFF"/>
                </a:solidFill>
                <a:latin typeface="Roboto"/>
                <a:cs typeface="Roboto"/>
              </a:rPr>
              <a:t> </a:t>
            </a:r>
            <a:r>
              <a:rPr sz="1000" spc="-15" dirty="0">
                <a:solidFill>
                  <a:srgbClr val="FFFFFF"/>
                </a:solidFill>
                <a:latin typeface="Roboto"/>
                <a:cs typeface="Roboto"/>
              </a:rPr>
              <a:t>Subject</a:t>
            </a:r>
            <a:r>
              <a:rPr sz="1000" spc="-35" dirty="0">
                <a:solidFill>
                  <a:srgbClr val="FFFFFF"/>
                </a:solidFill>
                <a:latin typeface="Roboto"/>
                <a:cs typeface="Roboto"/>
              </a:rPr>
              <a:t> </a:t>
            </a:r>
            <a:r>
              <a:rPr sz="1000" spc="-20" dirty="0">
                <a:solidFill>
                  <a:srgbClr val="FFFFFF"/>
                </a:solidFill>
                <a:latin typeface="Roboto"/>
                <a:cs typeface="Roboto"/>
              </a:rPr>
              <a:t>Data </a:t>
            </a:r>
            <a:r>
              <a:rPr sz="1000" spc="-235" dirty="0">
                <a:solidFill>
                  <a:srgbClr val="FFFFFF"/>
                </a:solidFill>
                <a:latin typeface="Roboto"/>
                <a:cs typeface="Roboto"/>
              </a:rPr>
              <a:t> </a:t>
            </a:r>
            <a:r>
              <a:rPr sz="1000" spc="-10" dirty="0">
                <a:solidFill>
                  <a:srgbClr val="FFFFFF"/>
                </a:solidFill>
                <a:latin typeface="Roboto"/>
                <a:cs typeface="Roboto"/>
              </a:rPr>
              <a:t>Collected</a:t>
            </a:r>
            <a:endParaRPr sz="1000" dirty="0">
              <a:latin typeface="Roboto"/>
              <a:cs typeface="Roboto"/>
            </a:endParaRPr>
          </a:p>
        </p:txBody>
      </p:sp>
      <p:sp>
        <p:nvSpPr>
          <p:cNvPr id="7" name="object 7"/>
          <p:cNvSpPr txBox="1"/>
          <p:nvPr/>
        </p:nvSpPr>
        <p:spPr>
          <a:xfrm rot="3720000">
            <a:off x="1200676" y="2802176"/>
            <a:ext cx="889854" cy="127000"/>
          </a:xfrm>
          <a:prstGeom prst="rect">
            <a:avLst/>
          </a:prstGeom>
        </p:spPr>
        <p:txBody>
          <a:bodyPr vert="horz" wrap="square" lIns="0" tIns="0" rIns="0" bIns="0" rtlCol="0">
            <a:spAutoFit/>
          </a:bodyPr>
          <a:lstStyle/>
          <a:p>
            <a:pPr>
              <a:lnSpc>
                <a:spcPts val="1000"/>
              </a:lnSpc>
            </a:pPr>
            <a:r>
              <a:rPr sz="1000" spc="-5" dirty="0">
                <a:solidFill>
                  <a:srgbClr val="FFFFFF"/>
                </a:solidFill>
                <a:latin typeface="Roboto"/>
                <a:cs typeface="Roboto"/>
              </a:rPr>
              <a:t>3 </a:t>
            </a:r>
            <a:r>
              <a:rPr sz="1000" spc="-15" dirty="0">
                <a:solidFill>
                  <a:srgbClr val="FFFFFF"/>
                </a:solidFill>
                <a:latin typeface="Roboto"/>
                <a:cs typeface="Roboto"/>
              </a:rPr>
              <a:t>bout</a:t>
            </a:r>
            <a:r>
              <a:rPr sz="1000" spc="-10" dirty="0">
                <a:solidFill>
                  <a:srgbClr val="FFFFFF"/>
                </a:solidFill>
                <a:latin typeface="Roboto"/>
                <a:cs typeface="Roboto"/>
              </a:rPr>
              <a:t>s</a:t>
            </a:r>
            <a:r>
              <a:rPr sz="1000" spc="-5" dirty="0">
                <a:solidFill>
                  <a:srgbClr val="FFFFFF"/>
                </a:solidFill>
                <a:latin typeface="Roboto"/>
                <a:cs typeface="Roboto"/>
              </a:rPr>
              <a:t> / </a:t>
            </a:r>
            <a:r>
              <a:rPr sz="1000" spc="-10" dirty="0">
                <a:solidFill>
                  <a:srgbClr val="FFFFFF"/>
                </a:solidFill>
                <a:latin typeface="Roboto"/>
                <a:cs typeface="Roboto"/>
              </a:rPr>
              <a:t>speed</a:t>
            </a:r>
            <a:endParaRPr sz="1000" dirty="0">
              <a:latin typeface="Roboto"/>
              <a:cs typeface="Roboto"/>
            </a:endParaRPr>
          </a:p>
        </p:txBody>
      </p:sp>
      <p:sp>
        <p:nvSpPr>
          <p:cNvPr id="8" name="object 8"/>
          <p:cNvSpPr txBox="1"/>
          <p:nvPr/>
        </p:nvSpPr>
        <p:spPr>
          <a:xfrm rot="3720000">
            <a:off x="1370424" y="2929362"/>
            <a:ext cx="249936" cy="127000"/>
          </a:xfrm>
          <a:prstGeom prst="rect">
            <a:avLst/>
          </a:prstGeom>
        </p:spPr>
        <p:txBody>
          <a:bodyPr vert="horz" wrap="square" lIns="0" tIns="0" rIns="0" bIns="0" rtlCol="0">
            <a:spAutoFit/>
          </a:bodyPr>
          <a:lstStyle/>
          <a:p>
            <a:pPr>
              <a:lnSpc>
                <a:spcPts val="1000"/>
              </a:lnSpc>
            </a:pPr>
            <a:r>
              <a:rPr sz="1000" spc="-15" dirty="0">
                <a:solidFill>
                  <a:srgbClr val="FFFFFF"/>
                </a:solidFill>
                <a:latin typeface="Roboto"/>
                <a:cs typeface="Roboto"/>
              </a:rPr>
              <a:t>trial</a:t>
            </a:r>
            <a:endParaRPr sz="1000" dirty="0">
              <a:latin typeface="Roboto"/>
              <a:cs typeface="Roboto"/>
            </a:endParaRPr>
          </a:p>
        </p:txBody>
      </p:sp>
      <p:sp>
        <p:nvSpPr>
          <p:cNvPr id="12" name="object 12"/>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pic>
        <p:nvPicPr>
          <p:cNvPr id="13" name="Picture 12">
            <a:extLst>
              <a:ext uri="{FF2B5EF4-FFF2-40B4-BE49-F238E27FC236}">
                <a16:creationId xmlns:a16="http://schemas.microsoft.com/office/drawing/2014/main" id="{EADDCB58-79DC-0E9F-CB3D-3ACC6B46072C}"/>
              </a:ext>
            </a:extLst>
          </p:cNvPr>
          <p:cNvPicPr>
            <a:picLocks noChangeAspect="1"/>
          </p:cNvPicPr>
          <p:nvPr/>
        </p:nvPicPr>
        <p:blipFill>
          <a:blip r:embed="rId3"/>
          <a:stretch>
            <a:fillRect/>
          </a:stretch>
        </p:blipFill>
        <p:spPr>
          <a:xfrm>
            <a:off x="5105400" y="552964"/>
            <a:ext cx="2751000" cy="1602338"/>
          </a:xfrm>
          <a:prstGeom prst="rect">
            <a:avLst/>
          </a:prstGeom>
        </p:spPr>
      </p:pic>
      <p:pic>
        <p:nvPicPr>
          <p:cNvPr id="16" name="Picture 15">
            <a:extLst>
              <a:ext uri="{FF2B5EF4-FFF2-40B4-BE49-F238E27FC236}">
                <a16:creationId xmlns:a16="http://schemas.microsoft.com/office/drawing/2014/main" id="{BF654E9E-3836-12C3-5E53-4B726AC4B0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3061" y="2278566"/>
            <a:ext cx="3685658" cy="2019538"/>
          </a:xfrm>
          <a:prstGeom prst="rect">
            <a:avLst/>
          </a:prstGeom>
        </p:spPr>
      </p:pic>
      <p:sp>
        <p:nvSpPr>
          <p:cNvPr id="17" name="TextBox 16">
            <a:extLst>
              <a:ext uri="{FF2B5EF4-FFF2-40B4-BE49-F238E27FC236}">
                <a16:creationId xmlns:a16="http://schemas.microsoft.com/office/drawing/2014/main" id="{D01A4D52-8D7D-981C-3205-E6D97BC1AD70}"/>
              </a:ext>
            </a:extLst>
          </p:cNvPr>
          <p:cNvSpPr txBox="1"/>
          <p:nvPr/>
        </p:nvSpPr>
        <p:spPr>
          <a:xfrm>
            <a:off x="5334000" y="4207730"/>
            <a:ext cx="2208169" cy="369332"/>
          </a:xfrm>
          <a:prstGeom prst="rect">
            <a:avLst/>
          </a:prstGeom>
          <a:noFill/>
        </p:spPr>
        <p:txBody>
          <a:bodyPr wrap="none" rtlCol="0">
            <a:spAutoFit/>
          </a:bodyPr>
          <a:lstStyle/>
          <a:p>
            <a:r>
              <a:rPr lang="en-IN" dirty="0"/>
              <a:t>Squatting Experiment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5" y="670544"/>
            <a:ext cx="3945890" cy="360680"/>
          </a:xfrm>
          <a:prstGeom prst="rect">
            <a:avLst/>
          </a:prstGeom>
        </p:spPr>
        <p:txBody>
          <a:bodyPr vert="horz" wrap="square" lIns="0" tIns="12700" rIns="0" bIns="0" rtlCol="0">
            <a:spAutoFit/>
          </a:bodyPr>
          <a:lstStyle/>
          <a:p>
            <a:pPr marL="12700">
              <a:lnSpc>
                <a:spcPct val="100000"/>
              </a:lnSpc>
              <a:spcBef>
                <a:spcPts val="100"/>
              </a:spcBef>
            </a:pPr>
            <a:r>
              <a:rPr sz="2200" spc="-5" dirty="0"/>
              <a:t>Data</a:t>
            </a:r>
            <a:r>
              <a:rPr sz="2200" spc="-35" dirty="0"/>
              <a:t> </a:t>
            </a:r>
            <a:r>
              <a:rPr sz="2200" spc="-5" dirty="0"/>
              <a:t>Visualization</a:t>
            </a:r>
            <a:r>
              <a:rPr sz="2200" spc="-30" dirty="0"/>
              <a:t> </a:t>
            </a:r>
            <a:r>
              <a:rPr sz="2200" dirty="0"/>
              <a:t>&amp;</a:t>
            </a:r>
            <a:r>
              <a:rPr sz="2200" spc="-35" dirty="0"/>
              <a:t> </a:t>
            </a:r>
            <a:r>
              <a:rPr sz="2200" spc="-5" dirty="0"/>
              <a:t>Processing</a:t>
            </a:r>
            <a:endParaRPr sz="2200" dirty="0"/>
          </a:p>
        </p:txBody>
      </p:sp>
      <p:pic>
        <p:nvPicPr>
          <p:cNvPr id="3" name="object 3"/>
          <p:cNvPicPr/>
          <p:nvPr/>
        </p:nvPicPr>
        <p:blipFill>
          <a:blip r:embed="rId2" cstate="print"/>
          <a:stretch>
            <a:fillRect/>
          </a:stretch>
        </p:blipFill>
        <p:spPr>
          <a:xfrm>
            <a:off x="4247056" y="1296274"/>
            <a:ext cx="4508317" cy="1275474"/>
          </a:xfrm>
          <a:prstGeom prst="rect">
            <a:avLst/>
          </a:prstGeom>
        </p:spPr>
      </p:pic>
      <p:pic>
        <p:nvPicPr>
          <p:cNvPr id="4" name="object 4"/>
          <p:cNvPicPr/>
          <p:nvPr/>
        </p:nvPicPr>
        <p:blipFill>
          <a:blip r:embed="rId3" cstate="print"/>
          <a:stretch>
            <a:fillRect/>
          </a:stretch>
        </p:blipFill>
        <p:spPr>
          <a:xfrm>
            <a:off x="4512641" y="2819049"/>
            <a:ext cx="4197808" cy="1520999"/>
          </a:xfrm>
          <a:prstGeom prst="rect">
            <a:avLst/>
          </a:prstGeom>
        </p:spPr>
      </p:pic>
      <p:sp>
        <p:nvSpPr>
          <p:cNvPr id="5" name="object 5"/>
          <p:cNvSpPr txBox="1"/>
          <p:nvPr/>
        </p:nvSpPr>
        <p:spPr>
          <a:xfrm>
            <a:off x="680439" y="1472846"/>
            <a:ext cx="2220595" cy="2167890"/>
          </a:xfrm>
          <a:prstGeom prst="rect">
            <a:avLst/>
          </a:prstGeom>
        </p:spPr>
        <p:txBody>
          <a:bodyPr vert="horz" wrap="square" lIns="0" tIns="12700" rIns="0" bIns="0" rtlCol="0">
            <a:spAutoFit/>
          </a:bodyPr>
          <a:lstStyle/>
          <a:p>
            <a:pPr marL="12700" marR="5080" algn="ctr">
              <a:lnSpc>
                <a:spcPct val="100000"/>
              </a:lnSpc>
              <a:spcBef>
                <a:spcPts val="100"/>
              </a:spcBef>
            </a:pPr>
            <a:r>
              <a:rPr sz="1300" spc="-10" dirty="0">
                <a:latin typeface="Calibri"/>
                <a:cs typeface="Calibri"/>
              </a:rPr>
              <a:t>Experiment Data </a:t>
            </a:r>
            <a:r>
              <a:rPr sz="1300" spc="-5" dirty="0">
                <a:latin typeface="Calibri"/>
                <a:cs typeface="Calibri"/>
              </a:rPr>
              <a:t>Extraction </a:t>
            </a:r>
            <a:r>
              <a:rPr sz="1300" spc="-10" dirty="0">
                <a:latin typeface="Calibri"/>
                <a:cs typeface="Calibri"/>
              </a:rPr>
              <a:t>from </a:t>
            </a:r>
            <a:r>
              <a:rPr sz="1300" spc="-280" dirty="0">
                <a:latin typeface="Calibri"/>
                <a:cs typeface="Calibri"/>
              </a:rPr>
              <a:t> </a:t>
            </a:r>
            <a:r>
              <a:rPr sz="1300" spc="-25" dirty="0">
                <a:latin typeface="Calibri"/>
                <a:cs typeface="Calibri"/>
              </a:rPr>
              <a:t>MATLAB</a:t>
            </a:r>
            <a:endParaRPr sz="1300" dirty="0">
              <a:latin typeface="Calibri"/>
              <a:cs typeface="Calibri"/>
            </a:endParaRPr>
          </a:p>
          <a:p>
            <a:pPr>
              <a:lnSpc>
                <a:spcPct val="100000"/>
              </a:lnSpc>
            </a:pPr>
            <a:endParaRPr sz="1300" dirty="0">
              <a:latin typeface="Calibri"/>
              <a:cs typeface="Calibri"/>
            </a:endParaRPr>
          </a:p>
          <a:p>
            <a:pPr>
              <a:lnSpc>
                <a:spcPct val="100000"/>
              </a:lnSpc>
              <a:spcBef>
                <a:spcPts val="25"/>
              </a:spcBef>
            </a:pPr>
            <a:endParaRPr sz="1750" dirty="0">
              <a:latin typeface="Calibri"/>
              <a:cs typeface="Calibri"/>
            </a:endParaRPr>
          </a:p>
          <a:p>
            <a:pPr marL="174625" marR="169545" algn="ctr">
              <a:lnSpc>
                <a:spcPct val="100000"/>
              </a:lnSpc>
              <a:spcBef>
                <a:spcPts val="5"/>
              </a:spcBef>
            </a:pPr>
            <a:r>
              <a:rPr sz="1300" spc="-5" dirty="0">
                <a:latin typeface="Calibri"/>
                <a:cs typeface="Calibri"/>
              </a:rPr>
              <a:t>Importing</a:t>
            </a:r>
            <a:r>
              <a:rPr sz="1300" spc="-45" dirty="0">
                <a:latin typeface="Calibri"/>
                <a:cs typeface="Calibri"/>
              </a:rPr>
              <a:t> </a:t>
            </a:r>
            <a:r>
              <a:rPr sz="1300" spc="-5" dirty="0">
                <a:latin typeface="Calibri"/>
                <a:cs typeface="Calibri"/>
              </a:rPr>
              <a:t>Libraries,</a:t>
            </a:r>
            <a:r>
              <a:rPr sz="1300" spc="-45" dirty="0">
                <a:latin typeface="Calibri"/>
                <a:cs typeface="Calibri"/>
              </a:rPr>
              <a:t> </a:t>
            </a:r>
            <a:r>
              <a:rPr sz="1300" spc="-5" dirty="0">
                <a:latin typeface="Calibri"/>
                <a:cs typeface="Calibri"/>
              </a:rPr>
              <a:t>Loading </a:t>
            </a:r>
            <a:r>
              <a:rPr sz="1300" spc="-280" dirty="0">
                <a:latin typeface="Calibri"/>
                <a:cs typeface="Calibri"/>
              </a:rPr>
              <a:t> </a:t>
            </a:r>
            <a:r>
              <a:rPr sz="1300" spc="-10" dirty="0">
                <a:latin typeface="Calibri"/>
                <a:cs typeface="Calibri"/>
              </a:rPr>
              <a:t>Feature DataFrame</a:t>
            </a:r>
            <a:endParaRPr sz="1300" dirty="0">
              <a:latin typeface="Calibri"/>
              <a:cs typeface="Calibri"/>
            </a:endParaRPr>
          </a:p>
          <a:p>
            <a:pPr>
              <a:lnSpc>
                <a:spcPct val="100000"/>
              </a:lnSpc>
            </a:pPr>
            <a:endParaRPr sz="1300" dirty="0">
              <a:latin typeface="Calibri"/>
              <a:cs typeface="Calibri"/>
            </a:endParaRPr>
          </a:p>
          <a:p>
            <a:pPr>
              <a:lnSpc>
                <a:spcPct val="100000"/>
              </a:lnSpc>
              <a:spcBef>
                <a:spcPts val="25"/>
              </a:spcBef>
            </a:pPr>
            <a:endParaRPr sz="1750" dirty="0">
              <a:latin typeface="Calibri"/>
              <a:cs typeface="Calibri"/>
            </a:endParaRPr>
          </a:p>
          <a:p>
            <a:pPr marL="89535" marR="83820" algn="ctr">
              <a:lnSpc>
                <a:spcPct val="100000"/>
              </a:lnSpc>
            </a:pPr>
            <a:r>
              <a:rPr sz="1300" spc="-5" dirty="0">
                <a:latin typeface="Calibri"/>
                <a:cs typeface="Calibri"/>
              </a:rPr>
              <a:t>Normalizing </a:t>
            </a:r>
            <a:r>
              <a:rPr sz="1300" spc="-10" dirty="0">
                <a:latin typeface="Calibri"/>
                <a:cs typeface="Calibri"/>
              </a:rPr>
              <a:t>Data </a:t>
            </a:r>
            <a:r>
              <a:rPr sz="1300" dirty="0">
                <a:latin typeface="Calibri"/>
                <a:cs typeface="Calibri"/>
              </a:rPr>
              <a:t>and </a:t>
            </a:r>
            <a:r>
              <a:rPr sz="1300" spc="-10" dirty="0">
                <a:latin typeface="Calibri"/>
                <a:cs typeface="Calibri"/>
              </a:rPr>
              <a:t>Creating </a:t>
            </a:r>
            <a:r>
              <a:rPr sz="1300" spc="-280" dirty="0">
                <a:latin typeface="Calibri"/>
                <a:cs typeface="Calibri"/>
              </a:rPr>
              <a:t> </a:t>
            </a:r>
            <a:r>
              <a:rPr sz="1300" spc="-10" dirty="0">
                <a:latin typeface="Calibri"/>
                <a:cs typeface="Calibri"/>
              </a:rPr>
              <a:t>Interaction Features</a:t>
            </a:r>
            <a:endParaRPr sz="1300" dirty="0">
              <a:latin typeface="Calibri"/>
              <a:cs typeface="Calibri"/>
            </a:endParaRPr>
          </a:p>
        </p:txBody>
      </p:sp>
      <p:grpSp>
        <p:nvGrpSpPr>
          <p:cNvPr id="6" name="object 6"/>
          <p:cNvGrpSpPr/>
          <p:nvPr/>
        </p:nvGrpSpPr>
        <p:grpSpPr>
          <a:xfrm>
            <a:off x="1770654" y="1991424"/>
            <a:ext cx="41275" cy="278765"/>
            <a:chOff x="1770654" y="1991424"/>
            <a:chExt cx="41275" cy="278765"/>
          </a:xfrm>
        </p:grpSpPr>
        <p:sp>
          <p:nvSpPr>
            <p:cNvPr id="7" name="object 7"/>
            <p:cNvSpPr/>
            <p:nvPr/>
          </p:nvSpPr>
          <p:spPr>
            <a:xfrm>
              <a:off x="1791149" y="1991424"/>
              <a:ext cx="0" cy="231140"/>
            </a:xfrm>
            <a:custGeom>
              <a:avLst/>
              <a:gdLst/>
              <a:ahLst/>
              <a:cxnLst/>
              <a:rect l="l" t="t" r="r" b="b"/>
              <a:pathLst>
                <a:path h="231139">
                  <a:moveTo>
                    <a:pt x="0" y="0"/>
                  </a:moveTo>
                  <a:lnTo>
                    <a:pt x="0" y="230549"/>
                  </a:lnTo>
                </a:path>
              </a:pathLst>
            </a:custGeom>
            <a:ln w="9524">
              <a:solidFill>
                <a:srgbClr val="44546A"/>
              </a:solidFill>
            </a:ln>
          </p:spPr>
          <p:txBody>
            <a:bodyPr wrap="square" lIns="0" tIns="0" rIns="0" bIns="0" rtlCol="0"/>
            <a:lstStyle/>
            <a:p>
              <a:endParaRPr dirty="0"/>
            </a:p>
          </p:txBody>
        </p:sp>
        <p:sp>
          <p:nvSpPr>
            <p:cNvPr id="8" name="object 8"/>
            <p:cNvSpPr/>
            <p:nvPr/>
          </p:nvSpPr>
          <p:spPr>
            <a:xfrm>
              <a:off x="1775417" y="2221974"/>
              <a:ext cx="31750" cy="43815"/>
            </a:xfrm>
            <a:custGeom>
              <a:avLst/>
              <a:gdLst/>
              <a:ahLst/>
              <a:cxnLst/>
              <a:rect l="l" t="t" r="r" b="b"/>
              <a:pathLst>
                <a:path w="31750" h="43814">
                  <a:moveTo>
                    <a:pt x="15732" y="43225"/>
                  </a:moveTo>
                  <a:lnTo>
                    <a:pt x="0" y="0"/>
                  </a:lnTo>
                  <a:lnTo>
                    <a:pt x="31465" y="0"/>
                  </a:lnTo>
                  <a:lnTo>
                    <a:pt x="15732" y="43225"/>
                  </a:lnTo>
                  <a:close/>
                </a:path>
              </a:pathLst>
            </a:custGeom>
            <a:solidFill>
              <a:srgbClr val="44546A"/>
            </a:solidFill>
          </p:spPr>
          <p:txBody>
            <a:bodyPr wrap="square" lIns="0" tIns="0" rIns="0" bIns="0" rtlCol="0"/>
            <a:lstStyle/>
            <a:p>
              <a:endParaRPr dirty="0"/>
            </a:p>
          </p:txBody>
        </p:sp>
        <p:sp>
          <p:nvSpPr>
            <p:cNvPr id="9" name="object 9"/>
            <p:cNvSpPr/>
            <p:nvPr/>
          </p:nvSpPr>
          <p:spPr>
            <a:xfrm>
              <a:off x="1775417" y="2221974"/>
              <a:ext cx="31750" cy="43815"/>
            </a:xfrm>
            <a:custGeom>
              <a:avLst/>
              <a:gdLst/>
              <a:ahLst/>
              <a:cxnLst/>
              <a:rect l="l" t="t" r="r" b="b"/>
              <a:pathLst>
                <a:path w="31750" h="43814">
                  <a:moveTo>
                    <a:pt x="0" y="0"/>
                  </a:moveTo>
                  <a:lnTo>
                    <a:pt x="15732" y="43225"/>
                  </a:lnTo>
                  <a:lnTo>
                    <a:pt x="31465" y="0"/>
                  </a:lnTo>
                  <a:lnTo>
                    <a:pt x="0" y="0"/>
                  </a:lnTo>
                  <a:close/>
                </a:path>
              </a:pathLst>
            </a:custGeom>
            <a:ln w="9524">
              <a:solidFill>
                <a:srgbClr val="44546A"/>
              </a:solidFill>
            </a:ln>
          </p:spPr>
          <p:txBody>
            <a:bodyPr wrap="square" lIns="0" tIns="0" rIns="0" bIns="0" rtlCol="0"/>
            <a:lstStyle/>
            <a:p>
              <a:endParaRPr dirty="0"/>
            </a:p>
          </p:txBody>
        </p:sp>
      </p:grpSp>
      <p:grpSp>
        <p:nvGrpSpPr>
          <p:cNvPr id="10" name="object 10"/>
          <p:cNvGrpSpPr/>
          <p:nvPr/>
        </p:nvGrpSpPr>
        <p:grpSpPr>
          <a:xfrm>
            <a:off x="1770654" y="2864249"/>
            <a:ext cx="41275" cy="278765"/>
            <a:chOff x="1770654" y="2864249"/>
            <a:chExt cx="41275" cy="278765"/>
          </a:xfrm>
        </p:grpSpPr>
        <p:sp>
          <p:nvSpPr>
            <p:cNvPr id="11" name="object 11"/>
            <p:cNvSpPr/>
            <p:nvPr/>
          </p:nvSpPr>
          <p:spPr>
            <a:xfrm>
              <a:off x="1791149" y="2864249"/>
              <a:ext cx="0" cy="231140"/>
            </a:xfrm>
            <a:custGeom>
              <a:avLst/>
              <a:gdLst/>
              <a:ahLst/>
              <a:cxnLst/>
              <a:rect l="l" t="t" r="r" b="b"/>
              <a:pathLst>
                <a:path h="231139">
                  <a:moveTo>
                    <a:pt x="0" y="0"/>
                  </a:moveTo>
                  <a:lnTo>
                    <a:pt x="0" y="230549"/>
                  </a:lnTo>
                </a:path>
              </a:pathLst>
            </a:custGeom>
            <a:ln w="9524">
              <a:solidFill>
                <a:srgbClr val="44546A"/>
              </a:solidFill>
            </a:ln>
          </p:spPr>
          <p:txBody>
            <a:bodyPr wrap="square" lIns="0" tIns="0" rIns="0" bIns="0" rtlCol="0"/>
            <a:lstStyle/>
            <a:p>
              <a:endParaRPr dirty="0"/>
            </a:p>
          </p:txBody>
        </p:sp>
        <p:sp>
          <p:nvSpPr>
            <p:cNvPr id="12" name="object 12"/>
            <p:cNvSpPr/>
            <p:nvPr/>
          </p:nvSpPr>
          <p:spPr>
            <a:xfrm>
              <a:off x="1775417" y="3094799"/>
              <a:ext cx="31750" cy="43815"/>
            </a:xfrm>
            <a:custGeom>
              <a:avLst/>
              <a:gdLst/>
              <a:ahLst/>
              <a:cxnLst/>
              <a:rect l="l" t="t" r="r" b="b"/>
              <a:pathLst>
                <a:path w="31750" h="43814">
                  <a:moveTo>
                    <a:pt x="15732" y="43225"/>
                  </a:moveTo>
                  <a:lnTo>
                    <a:pt x="0" y="0"/>
                  </a:lnTo>
                  <a:lnTo>
                    <a:pt x="31465" y="0"/>
                  </a:lnTo>
                  <a:lnTo>
                    <a:pt x="15732" y="43225"/>
                  </a:lnTo>
                  <a:close/>
                </a:path>
              </a:pathLst>
            </a:custGeom>
            <a:solidFill>
              <a:srgbClr val="44546A"/>
            </a:solidFill>
          </p:spPr>
          <p:txBody>
            <a:bodyPr wrap="square" lIns="0" tIns="0" rIns="0" bIns="0" rtlCol="0"/>
            <a:lstStyle/>
            <a:p>
              <a:endParaRPr dirty="0"/>
            </a:p>
          </p:txBody>
        </p:sp>
        <p:sp>
          <p:nvSpPr>
            <p:cNvPr id="13" name="object 13"/>
            <p:cNvSpPr/>
            <p:nvPr/>
          </p:nvSpPr>
          <p:spPr>
            <a:xfrm>
              <a:off x="1775417" y="3094799"/>
              <a:ext cx="31750" cy="43815"/>
            </a:xfrm>
            <a:custGeom>
              <a:avLst/>
              <a:gdLst/>
              <a:ahLst/>
              <a:cxnLst/>
              <a:rect l="l" t="t" r="r" b="b"/>
              <a:pathLst>
                <a:path w="31750" h="43814">
                  <a:moveTo>
                    <a:pt x="0" y="0"/>
                  </a:moveTo>
                  <a:lnTo>
                    <a:pt x="15732" y="43225"/>
                  </a:lnTo>
                  <a:lnTo>
                    <a:pt x="31465" y="0"/>
                  </a:lnTo>
                  <a:lnTo>
                    <a:pt x="0" y="0"/>
                  </a:lnTo>
                  <a:close/>
                </a:path>
              </a:pathLst>
            </a:custGeom>
            <a:ln w="9524">
              <a:solidFill>
                <a:srgbClr val="44546A"/>
              </a:solidFill>
            </a:ln>
          </p:spPr>
          <p:txBody>
            <a:bodyPr wrap="square" lIns="0" tIns="0" rIns="0" bIns="0" rtlCol="0"/>
            <a:lstStyle/>
            <a:p>
              <a:endParaRPr dirty="0"/>
            </a:p>
          </p:txBody>
        </p:sp>
      </p:grpSp>
      <p:grpSp>
        <p:nvGrpSpPr>
          <p:cNvPr id="14" name="object 14"/>
          <p:cNvGrpSpPr/>
          <p:nvPr/>
        </p:nvGrpSpPr>
        <p:grpSpPr>
          <a:xfrm>
            <a:off x="2804612" y="1934631"/>
            <a:ext cx="1277620" cy="541020"/>
            <a:chOff x="2804612" y="1934631"/>
            <a:chExt cx="1277620" cy="541020"/>
          </a:xfrm>
        </p:grpSpPr>
        <p:sp>
          <p:nvSpPr>
            <p:cNvPr id="15" name="object 15"/>
            <p:cNvSpPr/>
            <p:nvPr/>
          </p:nvSpPr>
          <p:spPr>
            <a:xfrm>
              <a:off x="2809375" y="1956100"/>
              <a:ext cx="1228090" cy="514984"/>
            </a:xfrm>
            <a:custGeom>
              <a:avLst/>
              <a:gdLst/>
              <a:ahLst/>
              <a:cxnLst/>
              <a:rect l="l" t="t" r="r" b="b"/>
              <a:pathLst>
                <a:path w="1228089" h="514985">
                  <a:moveTo>
                    <a:pt x="0" y="514611"/>
                  </a:moveTo>
                  <a:lnTo>
                    <a:pt x="1227990" y="0"/>
                  </a:lnTo>
                </a:path>
              </a:pathLst>
            </a:custGeom>
            <a:ln w="9524">
              <a:solidFill>
                <a:srgbClr val="44546A"/>
              </a:solidFill>
            </a:ln>
          </p:spPr>
          <p:txBody>
            <a:bodyPr wrap="square" lIns="0" tIns="0" rIns="0" bIns="0" rtlCol="0"/>
            <a:lstStyle/>
            <a:p>
              <a:endParaRPr dirty="0"/>
            </a:p>
          </p:txBody>
        </p:sp>
        <p:sp>
          <p:nvSpPr>
            <p:cNvPr id="16" name="object 16"/>
            <p:cNvSpPr/>
            <p:nvPr/>
          </p:nvSpPr>
          <p:spPr>
            <a:xfrm>
              <a:off x="4031285" y="1939394"/>
              <a:ext cx="46355" cy="31750"/>
            </a:xfrm>
            <a:custGeom>
              <a:avLst/>
              <a:gdLst/>
              <a:ahLst/>
              <a:cxnLst/>
              <a:rect l="l" t="t" r="r" b="b"/>
              <a:pathLst>
                <a:path w="46354" h="31750">
                  <a:moveTo>
                    <a:pt x="12161" y="31216"/>
                  </a:moveTo>
                  <a:lnTo>
                    <a:pt x="0" y="2196"/>
                  </a:lnTo>
                  <a:lnTo>
                    <a:pt x="45946" y="0"/>
                  </a:lnTo>
                  <a:lnTo>
                    <a:pt x="12161" y="31216"/>
                  </a:lnTo>
                  <a:close/>
                </a:path>
              </a:pathLst>
            </a:custGeom>
            <a:solidFill>
              <a:srgbClr val="44546A"/>
            </a:solidFill>
          </p:spPr>
          <p:txBody>
            <a:bodyPr wrap="square" lIns="0" tIns="0" rIns="0" bIns="0" rtlCol="0"/>
            <a:lstStyle/>
            <a:p>
              <a:endParaRPr dirty="0"/>
            </a:p>
          </p:txBody>
        </p:sp>
        <p:sp>
          <p:nvSpPr>
            <p:cNvPr id="17" name="object 17"/>
            <p:cNvSpPr/>
            <p:nvPr/>
          </p:nvSpPr>
          <p:spPr>
            <a:xfrm>
              <a:off x="4031285" y="1939394"/>
              <a:ext cx="46355" cy="31750"/>
            </a:xfrm>
            <a:custGeom>
              <a:avLst/>
              <a:gdLst/>
              <a:ahLst/>
              <a:cxnLst/>
              <a:rect l="l" t="t" r="r" b="b"/>
              <a:pathLst>
                <a:path w="46354" h="31750">
                  <a:moveTo>
                    <a:pt x="12161" y="31216"/>
                  </a:moveTo>
                  <a:lnTo>
                    <a:pt x="45946" y="0"/>
                  </a:lnTo>
                  <a:lnTo>
                    <a:pt x="0" y="2196"/>
                  </a:lnTo>
                  <a:lnTo>
                    <a:pt x="12161" y="31216"/>
                  </a:lnTo>
                  <a:close/>
                </a:path>
              </a:pathLst>
            </a:custGeom>
            <a:ln w="9524">
              <a:solidFill>
                <a:srgbClr val="44546A"/>
              </a:solidFill>
            </a:ln>
          </p:spPr>
          <p:txBody>
            <a:bodyPr wrap="square" lIns="0" tIns="0" rIns="0" bIns="0" rtlCol="0"/>
            <a:lstStyle/>
            <a:p>
              <a:endParaRPr dirty="0"/>
            </a:p>
          </p:txBody>
        </p:sp>
      </p:grpSp>
      <p:grpSp>
        <p:nvGrpSpPr>
          <p:cNvPr id="18" name="object 18"/>
          <p:cNvGrpSpPr/>
          <p:nvPr/>
        </p:nvGrpSpPr>
        <p:grpSpPr>
          <a:xfrm>
            <a:off x="2815138" y="3372887"/>
            <a:ext cx="1480820" cy="219710"/>
            <a:chOff x="2815138" y="3372887"/>
            <a:chExt cx="1480820" cy="219710"/>
          </a:xfrm>
        </p:grpSpPr>
        <p:sp>
          <p:nvSpPr>
            <p:cNvPr id="19" name="object 19"/>
            <p:cNvSpPr/>
            <p:nvPr/>
          </p:nvSpPr>
          <p:spPr>
            <a:xfrm>
              <a:off x="2819900" y="3377649"/>
              <a:ext cx="1428115" cy="194310"/>
            </a:xfrm>
            <a:custGeom>
              <a:avLst/>
              <a:gdLst/>
              <a:ahLst/>
              <a:cxnLst/>
              <a:rect l="l" t="t" r="r" b="b"/>
              <a:pathLst>
                <a:path w="1428114" h="194310">
                  <a:moveTo>
                    <a:pt x="0" y="0"/>
                  </a:moveTo>
                  <a:lnTo>
                    <a:pt x="1428071" y="194199"/>
                  </a:lnTo>
                </a:path>
              </a:pathLst>
            </a:custGeom>
            <a:ln w="9524">
              <a:solidFill>
                <a:srgbClr val="44546A"/>
              </a:solidFill>
            </a:ln>
          </p:spPr>
          <p:txBody>
            <a:bodyPr wrap="square" lIns="0" tIns="0" rIns="0" bIns="0" rtlCol="0"/>
            <a:lstStyle/>
            <a:p>
              <a:endParaRPr dirty="0"/>
            </a:p>
          </p:txBody>
        </p:sp>
        <p:sp>
          <p:nvSpPr>
            <p:cNvPr id="20" name="object 20"/>
            <p:cNvSpPr/>
            <p:nvPr/>
          </p:nvSpPr>
          <p:spPr>
            <a:xfrm>
              <a:off x="4245851" y="3556259"/>
              <a:ext cx="45085" cy="31750"/>
            </a:xfrm>
            <a:custGeom>
              <a:avLst/>
              <a:gdLst/>
              <a:ahLst/>
              <a:cxnLst/>
              <a:rect l="l" t="t" r="r" b="b"/>
              <a:pathLst>
                <a:path w="45085" h="31750">
                  <a:moveTo>
                    <a:pt x="0" y="31178"/>
                  </a:moveTo>
                  <a:lnTo>
                    <a:pt x="4239" y="0"/>
                  </a:lnTo>
                  <a:lnTo>
                    <a:pt x="44950" y="21413"/>
                  </a:lnTo>
                  <a:lnTo>
                    <a:pt x="0" y="31178"/>
                  </a:lnTo>
                  <a:close/>
                </a:path>
              </a:pathLst>
            </a:custGeom>
            <a:solidFill>
              <a:srgbClr val="44546A"/>
            </a:solidFill>
          </p:spPr>
          <p:txBody>
            <a:bodyPr wrap="square" lIns="0" tIns="0" rIns="0" bIns="0" rtlCol="0"/>
            <a:lstStyle/>
            <a:p>
              <a:endParaRPr dirty="0"/>
            </a:p>
          </p:txBody>
        </p:sp>
        <p:sp>
          <p:nvSpPr>
            <p:cNvPr id="21" name="object 21"/>
            <p:cNvSpPr/>
            <p:nvPr/>
          </p:nvSpPr>
          <p:spPr>
            <a:xfrm>
              <a:off x="4245851" y="3556259"/>
              <a:ext cx="45085" cy="31750"/>
            </a:xfrm>
            <a:custGeom>
              <a:avLst/>
              <a:gdLst/>
              <a:ahLst/>
              <a:cxnLst/>
              <a:rect l="l" t="t" r="r" b="b"/>
              <a:pathLst>
                <a:path w="45085" h="31750">
                  <a:moveTo>
                    <a:pt x="0" y="31178"/>
                  </a:moveTo>
                  <a:lnTo>
                    <a:pt x="44950" y="21413"/>
                  </a:lnTo>
                  <a:lnTo>
                    <a:pt x="4239" y="0"/>
                  </a:lnTo>
                  <a:lnTo>
                    <a:pt x="0" y="31178"/>
                  </a:lnTo>
                  <a:close/>
                </a:path>
              </a:pathLst>
            </a:custGeom>
            <a:ln w="9524">
              <a:solidFill>
                <a:srgbClr val="44546A"/>
              </a:solidFill>
            </a:ln>
          </p:spPr>
          <p:txBody>
            <a:bodyPr wrap="square" lIns="0" tIns="0" rIns="0" bIns="0" rtlCol="0"/>
            <a:lstStyle/>
            <a:p>
              <a:endParaRPr dirty="0"/>
            </a:p>
          </p:txBody>
        </p:sp>
      </p:grpSp>
      <p:sp>
        <p:nvSpPr>
          <p:cNvPr id="22" name="object 22"/>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52067" y="1265046"/>
            <a:ext cx="3264535" cy="421640"/>
          </a:xfrm>
          <a:prstGeom prst="rect">
            <a:avLst/>
          </a:prstGeom>
        </p:spPr>
        <p:txBody>
          <a:bodyPr vert="horz" wrap="square" lIns="0" tIns="12700" rIns="0" bIns="0" rtlCol="0">
            <a:spAutoFit/>
          </a:bodyPr>
          <a:lstStyle/>
          <a:p>
            <a:pPr marL="212725">
              <a:lnSpc>
                <a:spcPct val="100000"/>
              </a:lnSpc>
              <a:spcBef>
                <a:spcPts val="100"/>
              </a:spcBef>
              <a:tabLst>
                <a:tab pos="2154555" algn="l"/>
                <a:tab pos="3251200" algn="l"/>
              </a:tabLst>
            </a:pPr>
            <a:r>
              <a:rPr sz="1300" spc="-5" dirty="0">
                <a:latin typeface="Calibri"/>
                <a:cs typeface="Calibri"/>
              </a:rPr>
              <a:t>Visualizing</a:t>
            </a:r>
            <a:r>
              <a:rPr sz="1300" spc="-25" dirty="0">
                <a:latin typeface="Calibri"/>
                <a:cs typeface="Calibri"/>
              </a:rPr>
              <a:t> </a:t>
            </a:r>
            <a:r>
              <a:rPr sz="1300" spc="-10" dirty="0">
                <a:latin typeface="Calibri"/>
                <a:cs typeface="Calibri"/>
              </a:rPr>
              <a:t>Data,</a:t>
            </a:r>
            <a:r>
              <a:rPr sz="1300" spc="-20" dirty="0">
                <a:latin typeface="Calibri"/>
                <a:cs typeface="Calibri"/>
              </a:rPr>
              <a:t> </a:t>
            </a:r>
            <a:r>
              <a:rPr sz="1300" spc="-10" dirty="0">
                <a:latin typeface="Calibri"/>
                <a:cs typeface="Calibri"/>
              </a:rPr>
              <a:t>Outliers,	</a:t>
            </a:r>
            <a:r>
              <a:rPr sz="1300" u="heavy" spc="-10" dirty="0">
                <a:uFill>
                  <a:solidFill>
                    <a:srgbClr val="44546A"/>
                  </a:solidFill>
                </a:uFill>
                <a:latin typeface="Times New Roman"/>
                <a:cs typeface="Times New Roman"/>
              </a:rPr>
              <a:t> 	</a:t>
            </a:r>
            <a:endParaRPr sz="1300" dirty="0">
              <a:latin typeface="Times New Roman"/>
              <a:cs typeface="Times New Roman"/>
            </a:endParaRPr>
          </a:p>
          <a:p>
            <a:pPr marL="12700">
              <a:lnSpc>
                <a:spcPct val="100000"/>
              </a:lnSpc>
            </a:pPr>
            <a:r>
              <a:rPr sz="1300" spc="-10" dirty="0">
                <a:latin typeface="Calibri"/>
                <a:cs typeface="Calibri"/>
              </a:rPr>
              <a:t>Distribution,</a:t>
            </a:r>
            <a:r>
              <a:rPr sz="1300" spc="-5" dirty="0">
                <a:latin typeface="Calibri"/>
                <a:cs typeface="Calibri"/>
              </a:rPr>
              <a:t> </a:t>
            </a:r>
            <a:r>
              <a:rPr sz="1300" spc="-10" dirty="0">
                <a:latin typeface="Calibri"/>
                <a:cs typeface="Calibri"/>
              </a:rPr>
              <a:t>Correlation</a:t>
            </a:r>
            <a:r>
              <a:rPr sz="1300" dirty="0">
                <a:latin typeface="Calibri"/>
                <a:cs typeface="Calibri"/>
              </a:rPr>
              <a:t> </a:t>
            </a:r>
            <a:r>
              <a:rPr sz="1300" spc="-10" dirty="0">
                <a:latin typeface="Calibri"/>
                <a:cs typeface="Calibri"/>
              </a:rPr>
              <a:t>Matrix</a:t>
            </a:r>
            <a:endParaRPr sz="1300" dirty="0">
              <a:latin typeface="Calibri"/>
              <a:cs typeface="Calibri"/>
            </a:endParaRPr>
          </a:p>
        </p:txBody>
      </p:sp>
      <p:sp>
        <p:nvSpPr>
          <p:cNvPr id="3" name="object 3"/>
          <p:cNvSpPr txBox="1"/>
          <p:nvPr/>
        </p:nvSpPr>
        <p:spPr>
          <a:xfrm>
            <a:off x="1056207" y="2308471"/>
            <a:ext cx="1718310" cy="421640"/>
          </a:xfrm>
          <a:prstGeom prst="rect">
            <a:avLst/>
          </a:prstGeom>
        </p:spPr>
        <p:txBody>
          <a:bodyPr vert="horz" wrap="square" lIns="0" tIns="12700" rIns="0" bIns="0" rtlCol="0">
            <a:spAutoFit/>
          </a:bodyPr>
          <a:lstStyle/>
          <a:p>
            <a:pPr marL="480059" marR="5080" indent="-467995">
              <a:lnSpc>
                <a:spcPct val="100000"/>
              </a:lnSpc>
              <a:spcBef>
                <a:spcPts val="100"/>
              </a:spcBef>
            </a:pPr>
            <a:r>
              <a:rPr sz="1300" spc="-10" dirty="0">
                <a:latin typeface="Calibri"/>
                <a:cs typeface="Calibri"/>
              </a:rPr>
              <a:t>Splitting Data </a:t>
            </a:r>
            <a:r>
              <a:rPr sz="1300" spc="-15" dirty="0">
                <a:latin typeface="Calibri"/>
                <a:cs typeface="Calibri"/>
              </a:rPr>
              <a:t>for Training </a:t>
            </a:r>
            <a:r>
              <a:rPr sz="1300" spc="-280" dirty="0">
                <a:latin typeface="Calibri"/>
                <a:cs typeface="Calibri"/>
              </a:rPr>
              <a:t> </a:t>
            </a:r>
            <a:r>
              <a:rPr sz="1300" dirty="0">
                <a:latin typeface="Calibri"/>
                <a:cs typeface="Calibri"/>
              </a:rPr>
              <a:t>and</a:t>
            </a:r>
            <a:r>
              <a:rPr sz="1300" spc="-15" dirty="0">
                <a:latin typeface="Calibri"/>
                <a:cs typeface="Calibri"/>
              </a:rPr>
              <a:t> </a:t>
            </a:r>
            <a:r>
              <a:rPr sz="1300" spc="-25" dirty="0">
                <a:latin typeface="Calibri"/>
                <a:cs typeface="Calibri"/>
              </a:rPr>
              <a:t>Testing</a:t>
            </a:r>
            <a:endParaRPr sz="1300" dirty="0">
              <a:latin typeface="Calibri"/>
              <a:cs typeface="Calibri"/>
            </a:endParaRPr>
          </a:p>
        </p:txBody>
      </p:sp>
      <p:sp>
        <p:nvSpPr>
          <p:cNvPr id="4" name="object 4"/>
          <p:cNvSpPr txBox="1"/>
          <p:nvPr/>
        </p:nvSpPr>
        <p:spPr>
          <a:xfrm>
            <a:off x="1401941" y="3351896"/>
            <a:ext cx="1026794" cy="223520"/>
          </a:xfrm>
          <a:prstGeom prst="rect">
            <a:avLst/>
          </a:prstGeom>
        </p:spPr>
        <p:txBody>
          <a:bodyPr vert="horz" wrap="square" lIns="0" tIns="12700" rIns="0" bIns="0" rtlCol="0">
            <a:spAutoFit/>
          </a:bodyPr>
          <a:lstStyle/>
          <a:p>
            <a:pPr marL="12700">
              <a:lnSpc>
                <a:spcPct val="100000"/>
              </a:lnSpc>
              <a:spcBef>
                <a:spcPts val="100"/>
              </a:spcBef>
            </a:pPr>
            <a:r>
              <a:rPr sz="1300" spc="-5" dirty="0">
                <a:latin typeface="Calibri"/>
                <a:cs typeface="Calibri"/>
              </a:rPr>
              <a:t>Model</a:t>
            </a:r>
            <a:r>
              <a:rPr sz="1300" spc="-70" dirty="0">
                <a:latin typeface="Calibri"/>
                <a:cs typeface="Calibri"/>
              </a:rPr>
              <a:t> </a:t>
            </a:r>
            <a:r>
              <a:rPr sz="1300" spc="-15" dirty="0">
                <a:latin typeface="Calibri"/>
                <a:cs typeface="Calibri"/>
              </a:rPr>
              <a:t>Training</a:t>
            </a:r>
            <a:endParaRPr sz="1300" dirty="0">
              <a:latin typeface="Calibri"/>
              <a:cs typeface="Calibri"/>
            </a:endParaRPr>
          </a:p>
        </p:txBody>
      </p:sp>
      <p:pic>
        <p:nvPicPr>
          <p:cNvPr id="5" name="object 5"/>
          <p:cNvPicPr/>
          <p:nvPr/>
        </p:nvPicPr>
        <p:blipFill>
          <a:blip r:embed="rId2" cstate="print"/>
          <a:stretch>
            <a:fillRect/>
          </a:stretch>
        </p:blipFill>
        <p:spPr>
          <a:xfrm>
            <a:off x="4267200" y="590021"/>
            <a:ext cx="4163443" cy="1688249"/>
          </a:xfrm>
          <a:prstGeom prst="rect">
            <a:avLst/>
          </a:prstGeom>
        </p:spPr>
      </p:pic>
      <p:grpSp>
        <p:nvGrpSpPr>
          <p:cNvPr id="13" name="object 13"/>
          <p:cNvGrpSpPr/>
          <p:nvPr/>
        </p:nvGrpSpPr>
        <p:grpSpPr>
          <a:xfrm>
            <a:off x="1895379" y="1783625"/>
            <a:ext cx="41275" cy="449580"/>
            <a:chOff x="1895379" y="1783625"/>
            <a:chExt cx="41275" cy="449580"/>
          </a:xfrm>
        </p:grpSpPr>
        <p:sp>
          <p:nvSpPr>
            <p:cNvPr id="14" name="object 14"/>
            <p:cNvSpPr/>
            <p:nvPr/>
          </p:nvSpPr>
          <p:spPr>
            <a:xfrm>
              <a:off x="1915874" y="1783625"/>
              <a:ext cx="0" cy="401320"/>
            </a:xfrm>
            <a:custGeom>
              <a:avLst/>
              <a:gdLst/>
              <a:ahLst/>
              <a:cxnLst/>
              <a:rect l="l" t="t" r="r" b="b"/>
              <a:pathLst>
                <a:path h="401319">
                  <a:moveTo>
                    <a:pt x="0" y="0"/>
                  </a:moveTo>
                  <a:lnTo>
                    <a:pt x="0" y="401249"/>
                  </a:lnTo>
                </a:path>
              </a:pathLst>
            </a:custGeom>
            <a:ln w="9524">
              <a:solidFill>
                <a:srgbClr val="44546A"/>
              </a:solidFill>
            </a:ln>
          </p:spPr>
          <p:txBody>
            <a:bodyPr wrap="square" lIns="0" tIns="0" rIns="0" bIns="0" rtlCol="0"/>
            <a:lstStyle/>
            <a:p>
              <a:endParaRPr dirty="0"/>
            </a:p>
          </p:txBody>
        </p:sp>
        <p:sp>
          <p:nvSpPr>
            <p:cNvPr id="15" name="object 15"/>
            <p:cNvSpPr/>
            <p:nvPr/>
          </p:nvSpPr>
          <p:spPr>
            <a:xfrm>
              <a:off x="1900142" y="2184875"/>
              <a:ext cx="31750" cy="43815"/>
            </a:xfrm>
            <a:custGeom>
              <a:avLst/>
              <a:gdLst/>
              <a:ahLst/>
              <a:cxnLst/>
              <a:rect l="l" t="t" r="r" b="b"/>
              <a:pathLst>
                <a:path w="31750" h="43814">
                  <a:moveTo>
                    <a:pt x="15732" y="43225"/>
                  </a:moveTo>
                  <a:lnTo>
                    <a:pt x="0" y="0"/>
                  </a:lnTo>
                  <a:lnTo>
                    <a:pt x="31465" y="0"/>
                  </a:lnTo>
                  <a:lnTo>
                    <a:pt x="15732" y="43225"/>
                  </a:lnTo>
                  <a:close/>
                </a:path>
              </a:pathLst>
            </a:custGeom>
            <a:solidFill>
              <a:srgbClr val="44546A"/>
            </a:solidFill>
          </p:spPr>
          <p:txBody>
            <a:bodyPr wrap="square" lIns="0" tIns="0" rIns="0" bIns="0" rtlCol="0"/>
            <a:lstStyle/>
            <a:p>
              <a:endParaRPr dirty="0"/>
            </a:p>
          </p:txBody>
        </p:sp>
        <p:sp>
          <p:nvSpPr>
            <p:cNvPr id="16" name="object 16"/>
            <p:cNvSpPr/>
            <p:nvPr/>
          </p:nvSpPr>
          <p:spPr>
            <a:xfrm>
              <a:off x="1900142" y="2184875"/>
              <a:ext cx="31750" cy="43815"/>
            </a:xfrm>
            <a:custGeom>
              <a:avLst/>
              <a:gdLst/>
              <a:ahLst/>
              <a:cxnLst/>
              <a:rect l="l" t="t" r="r" b="b"/>
              <a:pathLst>
                <a:path w="31750" h="43814">
                  <a:moveTo>
                    <a:pt x="0" y="0"/>
                  </a:moveTo>
                  <a:lnTo>
                    <a:pt x="15732" y="43225"/>
                  </a:lnTo>
                  <a:lnTo>
                    <a:pt x="31465" y="0"/>
                  </a:lnTo>
                  <a:lnTo>
                    <a:pt x="0" y="0"/>
                  </a:lnTo>
                  <a:close/>
                </a:path>
              </a:pathLst>
            </a:custGeom>
            <a:ln w="9524">
              <a:solidFill>
                <a:srgbClr val="44546A"/>
              </a:solidFill>
            </a:ln>
          </p:spPr>
          <p:txBody>
            <a:bodyPr wrap="square" lIns="0" tIns="0" rIns="0" bIns="0" rtlCol="0"/>
            <a:lstStyle/>
            <a:p>
              <a:endParaRPr dirty="0"/>
            </a:p>
          </p:txBody>
        </p:sp>
      </p:grpSp>
      <p:grpSp>
        <p:nvGrpSpPr>
          <p:cNvPr id="17" name="object 17"/>
          <p:cNvGrpSpPr/>
          <p:nvPr/>
        </p:nvGrpSpPr>
        <p:grpSpPr>
          <a:xfrm>
            <a:off x="1895379" y="2827049"/>
            <a:ext cx="41275" cy="449580"/>
            <a:chOff x="1895379" y="2827049"/>
            <a:chExt cx="41275" cy="449580"/>
          </a:xfrm>
        </p:grpSpPr>
        <p:sp>
          <p:nvSpPr>
            <p:cNvPr id="18" name="object 18"/>
            <p:cNvSpPr/>
            <p:nvPr/>
          </p:nvSpPr>
          <p:spPr>
            <a:xfrm>
              <a:off x="1915874" y="2827049"/>
              <a:ext cx="0" cy="401320"/>
            </a:xfrm>
            <a:custGeom>
              <a:avLst/>
              <a:gdLst/>
              <a:ahLst/>
              <a:cxnLst/>
              <a:rect l="l" t="t" r="r" b="b"/>
              <a:pathLst>
                <a:path h="401319">
                  <a:moveTo>
                    <a:pt x="0" y="0"/>
                  </a:moveTo>
                  <a:lnTo>
                    <a:pt x="0" y="401249"/>
                  </a:lnTo>
                </a:path>
              </a:pathLst>
            </a:custGeom>
            <a:ln w="9524">
              <a:solidFill>
                <a:srgbClr val="44546A"/>
              </a:solidFill>
            </a:ln>
          </p:spPr>
          <p:txBody>
            <a:bodyPr wrap="square" lIns="0" tIns="0" rIns="0" bIns="0" rtlCol="0"/>
            <a:lstStyle/>
            <a:p>
              <a:endParaRPr dirty="0"/>
            </a:p>
          </p:txBody>
        </p:sp>
        <p:sp>
          <p:nvSpPr>
            <p:cNvPr id="19" name="object 19"/>
            <p:cNvSpPr/>
            <p:nvPr/>
          </p:nvSpPr>
          <p:spPr>
            <a:xfrm>
              <a:off x="1900142" y="3228299"/>
              <a:ext cx="31750" cy="43815"/>
            </a:xfrm>
            <a:custGeom>
              <a:avLst/>
              <a:gdLst/>
              <a:ahLst/>
              <a:cxnLst/>
              <a:rect l="l" t="t" r="r" b="b"/>
              <a:pathLst>
                <a:path w="31750" h="43814">
                  <a:moveTo>
                    <a:pt x="15732" y="43225"/>
                  </a:moveTo>
                  <a:lnTo>
                    <a:pt x="0" y="0"/>
                  </a:lnTo>
                  <a:lnTo>
                    <a:pt x="31465" y="0"/>
                  </a:lnTo>
                  <a:lnTo>
                    <a:pt x="15732" y="43225"/>
                  </a:lnTo>
                  <a:close/>
                </a:path>
              </a:pathLst>
            </a:custGeom>
            <a:solidFill>
              <a:srgbClr val="44546A"/>
            </a:solidFill>
          </p:spPr>
          <p:txBody>
            <a:bodyPr wrap="square" lIns="0" tIns="0" rIns="0" bIns="0" rtlCol="0"/>
            <a:lstStyle/>
            <a:p>
              <a:endParaRPr dirty="0"/>
            </a:p>
          </p:txBody>
        </p:sp>
        <p:sp>
          <p:nvSpPr>
            <p:cNvPr id="20" name="object 20"/>
            <p:cNvSpPr/>
            <p:nvPr/>
          </p:nvSpPr>
          <p:spPr>
            <a:xfrm>
              <a:off x="1900142" y="3228299"/>
              <a:ext cx="31750" cy="43815"/>
            </a:xfrm>
            <a:custGeom>
              <a:avLst/>
              <a:gdLst/>
              <a:ahLst/>
              <a:cxnLst/>
              <a:rect l="l" t="t" r="r" b="b"/>
              <a:pathLst>
                <a:path w="31750" h="43814">
                  <a:moveTo>
                    <a:pt x="0" y="0"/>
                  </a:moveTo>
                  <a:lnTo>
                    <a:pt x="15732" y="43225"/>
                  </a:lnTo>
                  <a:lnTo>
                    <a:pt x="31465" y="0"/>
                  </a:lnTo>
                  <a:lnTo>
                    <a:pt x="0" y="0"/>
                  </a:lnTo>
                  <a:close/>
                </a:path>
              </a:pathLst>
            </a:custGeom>
            <a:ln w="9524">
              <a:solidFill>
                <a:srgbClr val="44546A"/>
              </a:solidFill>
            </a:ln>
          </p:spPr>
          <p:txBody>
            <a:bodyPr wrap="square" lIns="0" tIns="0" rIns="0" bIns="0" rtlCol="0"/>
            <a:lstStyle/>
            <a:p>
              <a:endParaRPr dirty="0"/>
            </a:p>
          </p:txBody>
        </p:sp>
      </p:grpSp>
      <p:sp>
        <p:nvSpPr>
          <p:cNvPr id="21" name="object 21"/>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pic>
        <p:nvPicPr>
          <p:cNvPr id="23" name="Picture 22">
            <a:extLst>
              <a:ext uri="{FF2B5EF4-FFF2-40B4-BE49-F238E27FC236}">
                <a16:creationId xmlns:a16="http://schemas.microsoft.com/office/drawing/2014/main" id="{80BDAA91-1254-771C-7B43-E18E74128B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8200" y="2308471"/>
            <a:ext cx="3166951" cy="1996938"/>
          </a:xfrm>
          <a:prstGeom prst="rect">
            <a:avLst/>
          </a:prstGeom>
        </p:spPr>
      </p:pic>
      <p:sp>
        <p:nvSpPr>
          <p:cNvPr id="24" name="TextBox 23">
            <a:extLst>
              <a:ext uri="{FF2B5EF4-FFF2-40B4-BE49-F238E27FC236}">
                <a16:creationId xmlns:a16="http://schemas.microsoft.com/office/drawing/2014/main" id="{AFD224B4-6B2D-8279-7131-7678F4F8BE3A}"/>
              </a:ext>
            </a:extLst>
          </p:cNvPr>
          <p:cNvSpPr txBox="1"/>
          <p:nvPr/>
        </p:nvSpPr>
        <p:spPr>
          <a:xfrm>
            <a:off x="4336511" y="4284500"/>
            <a:ext cx="4024820" cy="369332"/>
          </a:xfrm>
          <a:prstGeom prst="rect">
            <a:avLst/>
          </a:prstGeom>
          <a:noFill/>
        </p:spPr>
        <p:txBody>
          <a:bodyPr wrap="none" rtlCol="0">
            <a:spAutoFit/>
          </a:bodyPr>
          <a:lstStyle/>
          <a:p>
            <a:r>
              <a:rPr lang="en-IN" dirty="0"/>
              <a:t>Pressures sensor values during gait cycle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4" y="670544"/>
            <a:ext cx="2670175" cy="351378"/>
          </a:xfrm>
          <a:prstGeom prst="rect">
            <a:avLst/>
          </a:prstGeom>
        </p:spPr>
        <p:txBody>
          <a:bodyPr vert="horz" wrap="square" lIns="0" tIns="12700" rIns="0" bIns="0" rtlCol="0">
            <a:spAutoFit/>
          </a:bodyPr>
          <a:lstStyle/>
          <a:p>
            <a:pPr marL="12700">
              <a:lnSpc>
                <a:spcPct val="100000"/>
              </a:lnSpc>
              <a:spcBef>
                <a:spcPts val="100"/>
              </a:spcBef>
            </a:pPr>
            <a:r>
              <a:rPr lang="en-US" sz="2200" spc="-5" dirty="0"/>
              <a:t>Workshop Reviews</a:t>
            </a:r>
            <a:endParaRPr sz="2200" dirty="0"/>
          </a:p>
        </p:txBody>
      </p:sp>
      <p:sp>
        <p:nvSpPr>
          <p:cNvPr id="3" name="object 3"/>
          <p:cNvSpPr txBox="1"/>
          <p:nvPr/>
        </p:nvSpPr>
        <p:spPr>
          <a:xfrm>
            <a:off x="853441" y="1293145"/>
            <a:ext cx="4820285" cy="1703030"/>
          </a:xfrm>
          <a:prstGeom prst="rect">
            <a:avLst/>
          </a:prstGeom>
        </p:spPr>
        <p:txBody>
          <a:bodyPr vert="horz" wrap="square" lIns="0" tIns="12700" rIns="0" bIns="0" rtlCol="0">
            <a:spAutoFit/>
          </a:bodyPr>
          <a:lstStyle/>
          <a:p>
            <a:pPr marL="299085" indent="-286385">
              <a:lnSpc>
                <a:spcPct val="100000"/>
              </a:lnSpc>
              <a:spcBef>
                <a:spcPts val="100"/>
              </a:spcBef>
              <a:buFont typeface="Arial MT"/>
              <a:buChar char="•"/>
              <a:tabLst>
                <a:tab pos="298450" algn="l"/>
                <a:tab pos="299085" algn="l"/>
              </a:tabLst>
            </a:pPr>
            <a:r>
              <a:rPr lang="en-US" sz="1300" dirty="0">
                <a:latin typeface="Calibri"/>
                <a:cs typeface="Calibri"/>
              </a:rPr>
              <a:t>Why there are only 4 pressure pads?</a:t>
            </a:r>
          </a:p>
          <a:p>
            <a:pPr marL="299085" indent="-286385">
              <a:lnSpc>
                <a:spcPct val="100000"/>
              </a:lnSpc>
              <a:spcBef>
                <a:spcPts val="100"/>
              </a:spcBef>
              <a:buFont typeface="Arial MT"/>
              <a:buChar char="•"/>
              <a:tabLst>
                <a:tab pos="298450" algn="l"/>
                <a:tab pos="299085" algn="l"/>
              </a:tabLst>
            </a:pPr>
            <a:endParaRPr lang="en-US" sz="1300" dirty="0">
              <a:latin typeface="Calibri"/>
              <a:cs typeface="Calibri"/>
            </a:endParaRPr>
          </a:p>
          <a:p>
            <a:pPr marL="299085" indent="-286385">
              <a:lnSpc>
                <a:spcPct val="100000"/>
              </a:lnSpc>
              <a:spcBef>
                <a:spcPts val="100"/>
              </a:spcBef>
              <a:buFont typeface="Arial MT"/>
              <a:buChar char="•"/>
              <a:tabLst>
                <a:tab pos="298450" algn="l"/>
                <a:tab pos="299085" algn="l"/>
              </a:tabLst>
            </a:pPr>
            <a:r>
              <a:rPr lang="en-US" sz="1300" dirty="0">
                <a:latin typeface="Calibri"/>
                <a:cs typeface="Calibri"/>
              </a:rPr>
              <a:t>How do you validate these pressure and force values?</a:t>
            </a:r>
          </a:p>
          <a:p>
            <a:pPr marL="299085" indent="-286385">
              <a:lnSpc>
                <a:spcPct val="100000"/>
              </a:lnSpc>
              <a:spcBef>
                <a:spcPts val="100"/>
              </a:spcBef>
              <a:buFont typeface="Arial MT"/>
              <a:buChar char="•"/>
              <a:tabLst>
                <a:tab pos="298450" algn="l"/>
                <a:tab pos="299085" algn="l"/>
              </a:tabLst>
            </a:pPr>
            <a:endParaRPr lang="en-US" sz="1300" dirty="0">
              <a:latin typeface="Calibri"/>
              <a:cs typeface="Calibri"/>
            </a:endParaRPr>
          </a:p>
          <a:p>
            <a:pPr marL="299085" indent="-286385">
              <a:lnSpc>
                <a:spcPct val="100000"/>
              </a:lnSpc>
              <a:spcBef>
                <a:spcPts val="100"/>
              </a:spcBef>
              <a:buFont typeface="Arial MT"/>
              <a:buChar char="•"/>
              <a:tabLst>
                <a:tab pos="298450" algn="l"/>
                <a:tab pos="299085" algn="l"/>
              </a:tabLst>
            </a:pPr>
            <a:r>
              <a:rPr lang="en-US" sz="1300" dirty="0">
                <a:latin typeface="Calibri"/>
                <a:cs typeface="Calibri"/>
              </a:rPr>
              <a:t>What type of foot model can be used ?</a:t>
            </a:r>
          </a:p>
          <a:p>
            <a:pPr marL="299085" indent="-286385">
              <a:lnSpc>
                <a:spcPct val="100000"/>
              </a:lnSpc>
              <a:spcBef>
                <a:spcPts val="100"/>
              </a:spcBef>
              <a:buFont typeface="Arial MT"/>
              <a:buChar char="•"/>
              <a:tabLst>
                <a:tab pos="298450" algn="l"/>
                <a:tab pos="299085" algn="l"/>
              </a:tabLst>
            </a:pPr>
            <a:endParaRPr lang="en-US" sz="1300" dirty="0">
              <a:latin typeface="Calibri"/>
              <a:cs typeface="Calibri"/>
            </a:endParaRPr>
          </a:p>
          <a:p>
            <a:pPr marL="299085" indent="-286385">
              <a:lnSpc>
                <a:spcPct val="100000"/>
              </a:lnSpc>
              <a:spcBef>
                <a:spcPts val="100"/>
              </a:spcBef>
              <a:buFont typeface="Arial MT"/>
              <a:buChar char="•"/>
              <a:tabLst>
                <a:tab pos="298450" algn="l"/>
                <a:tab pos="299085" algn="l"/>
              </a:tabLst>
            </a:pPr>
            <a:r>
              <a:rPr lang="en-US" sz="1300" dirty="0">
                <a:latin typeface="Calibri"/>
                <a:cs typeface="Calibri"/>
              </a:rPr>
              <a:t>Have you compared this insole with market-ready insoles ?</a:t>
            </a:r>
          </a:p>
          <a:p>
            <a:pPr marL="12700">
              <a:lnSpc>
                <a:spcPct val="100000"/>
              </a:lnSpc>
              <a:spcBef>
                <a:spcPts val="100"/>
              </a:spcBef>
              <a:tabLst>
                <a:tab pos="298450" algn="l"/>
                <a:tab pos="299085" algn="l"/>
              </a:tabLst>
            </a:pPr>
            <a:endParaRPr lang="en-US" sz="1300" dirty="0">
              <a:latin typeface="Calibri"/>
              <a:cs typeface="Calibri"/>
            </a:endParaRPr>
          </a:p>
        </p:txBody>
      </p:sp>
      <p:pic>
        <p:nvPicPr>
          <p:cNvPr id="4" name="object 4"/>
          <p:cNvPicPr/>
          <p:nvPr/>
        </p:nvPicPr>
        <p:blipFill>
          <a:blip r:embed="rId2" cstate="print"/>
          <a:stretch>
            <a:fillRect/>
          </a:stretch>
        </p:blipFill>
        <p:spPr>
          <a:xfrm>
            <a:off x="6457725" y="1778787"/>
            <a:ext cx="1886899" cy="1415174"/>
          </a:xfrm>
          <a:prstGeom prst="rect">
            <a:avLst/>
          </a:prstGeom>
        </p:spPr>
      </p:pic>
      <p:sp>
        <p:nvSpPr>
          <p:cNvPr id="5" name="object 5"/>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630609"/>
            <a:ext cx="1940560" cy="360680"/>
          </a:xfrm>
          <a:prstGeom prst="rect">
            <a:avLst/>
          </a:prstGeom>
        </p:spPr>
        <p:txBody>
          <a:bodyPr vert="horz" wrap="square" lIns="0" tIns="12700" rIns="0" bIns="0" rtlCol="0">
            <a:spAutoFit/>
          </a:bodyPr>
          <a:lstStyle/>
          <a:p>
            <a:pPr marL="12700">
              <a:lnSpc>
                <a:spcPct val="100000"/>
              </a:lnSpc>
              <a:spcBef>
                <a:spcPts val="100"/>
              </a:spcBef>
            </a:pPr>
            <a:r>
              <a:rPr sz="2200" spc="-5" dirty="0"/>
              <a:t>Model</a:t>
            </a:r>
            <a:r>
              <a:rPr sz="2200" spc="-80" dirty="0"/>
              <a:t> </a:t>
            </a:r>
            <a:r>
              <a:rPr sz="2200" spc="-5" dirty="0"/>
              <a:t>Training</a:t>
            </a:r>
            <a:endParaRPr sz="2200" dirty="0"/>
          </a:p>
        </p:txBody>
      </p:sp>
      <p:sp>
        <p:nvSpPr>
          <p:cNvPr id="3" name="object 3"/>
          <p:cNvSpPr txBox="1"/>
          <p:nvPr/>
        </p:nvSpPr>
        <p:spPr>
          <a:xfrm>
            <a:off x="378860" y="1364689"/>
            <a:ext cx="4191000" cy="2414122"/>
          </a:xfrm>
          <a:prstGeom prst="rect">
            <a:avLst/>
          </a:prstGeom>
        </p:spPr>
        <p:txBody>
          <a:bodyPr vert="horz" wrap="square" lIns="0" tIns="74295" rIns="0" bIns="0" rtlCol="0">
            <a:spAutoFit/>
          </a:bodyPr>
          <a:lstStyle/>
          <a:p>
            <a:pPr marL="12700">
              <a:lnSpc>
                <a:spcPct val="100000"/>
              </a:lnSpc>
              <a:spcBef>
                <a:spcPts val="585"/>
              </a:spcBef>
              <a:tabLst>
                <a:tab pos="298450" algn="l"/>
                <a:tab pos="299085" algn="l"/>
              </a:tabLst>
            </a:pPr>
            <a:r>
              <a:rPr lang="en-IN" sz="2000" b="1" spc="-10" dirty="0">
                <a:latin typeface="Calibri"/>
                <a:cs typeface="Calibri"/>
              </a:rPr>
              <a:t>Regression Techniques</a:t>
            </a:r>
          </a:p>
          <a:p>
            <a:pPr marL="299085" indent="-286385">
              <a:lnSpc>
                <a:spcPct val="100000"/>
              </a:lnSpc>
              <a:spcBef>
                <a:spcPts val="585"/>
              </a:spcBef>
              <a:buFont typeface="Arial MT"/>
              <a:buChar char="•"/>
              <a:tabLst>
                <a:tab pos="298450" algn="l"/>
                <a:tab pos="299085" algn="l"/>
              </a:tabLst>
            </a:pPr>
            <a:endParaRPr lang="en-IN" sz="1300" spc="-10" dirty="0">
              <a:latin typeface="Calibri"/>
              <a:cs typeface="Calibri"/>
            </a:endParaRPr>
          </a:p>
          <a:p>
            <a:pPr>
              <a:buFont typeface="Arial" panose="020B0604020202020204" pitchFamily="34" charset="0"/>
              <a:buChar char="•"/>
            </a:pPr>
            <a:r>
              <a:rPr lang="en-US" b="1" dirty="0"/>
              <a:t>Models Used</a:t>
            </a:r>
            <a:r>
              <a:rPr lang="en-US" dirty="0"/>
              <a:t>:</a:t>
            </a:r>
          </a:p>
          <a:p>
            <a:pPr>
              <a:buFont typeface="Arial" panose="020B0604020202020204" pitchFamily="34" charset="0"/>
              <a:buChar char="•"/>
            </a:pPr>
            <a:endParaRPr lang="en-US" sz="1400" dirty="0"/>
          </a:p>
          <a:p>
            <a:pPr lvl="1">
              <a:buFont typeface="Arial" panose="020B0604020202020204" pitchFamily="34" charset="0"/>
              <a:buChar char="•"/>
            </a:pPr>
            <a:r>
              <a:rPr lang="en-US" sz="1600" dirty="0"/>
              <a:t>Linear Regression (Baseline) (30%)</a:t>
            </a:r>
          </a:p>
          <a:p>
            <a:pPr lvl="1">
              <a:buFont typeface="Arial" panose="020B0604020202020204" pitchFamily="34" charset="0"/>
              <a:buChar char="•"/>
            </a:pPr>
            <a:r>
              <a:rPr lang="en-US" sz="1600" dirty="0"/>
              <a:t>Decision Tree Regression (32%)</a:t>
            </a:r>
          </a:p>
          <a:p>
            <a:pPr lvl="1">
              <a:buFont typeface="Arial" panose="020B0604020202020204" pitchFamily="34" charset="0"/>
              <a:buChar char="•"/>
            </a:pPr>
            <a:r>
              <a:rPr lang="en-US" sz="1600" dirty="0"/>
              <a:t>Random Forest Regression(38%)</a:t>
            </a:r>
          </a:p>
          <a:p>
            <a:pPr lvl="1">
              <a:buFont typeface="Arial" panose="020B0604020202020204" pitchFamily="34" charset="0"/>
              <a:buChar char="•"/>
            </a:pPr>
            <a:r>
              <a:rPr lang="en-US" sz="1600" dirty="0"/>
              <a:t>Support Vector Regressor (SVR)(62%)</a:t>
            </a:r>
          </a:p>
          <a:p>
            <a:pPr marL="299085" indent="-286385">
              <a:lnSpc>
                <a:spcPct val="100000"/>
              </a:lnSpc>
              <a:spcBef>
                <a:spcPts val="585"/>
              </a:spcBef>
              <a:buFont typeface="Arial MT"/>
              <a:buChar char="•"/>
              <a:tabLst>
                <a:tab pos="298450" algn="l"/>
                <a:tab pos="299085" algn="l"/>
              </a:tabLst>
            </a:pPr>
            <a:endParaRPr sz="1300" dirty="0">
              <a:latin typeface="Calibri"/>
              <a:cs typeface="Calibri"/>
            </a:endParaRPr>
          </a:p>
        </p:txBody>
      </p:sp>
      <p:sp>
        <p:nvSpPr>
          <p:cNvPr id="5" name="object 5"/>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pic>
        <p:nvPicPr>
          <p:cNvPr id="6" name="Picture 5">
            <a:extLst>
              <a:ext uri="{FF2B5EF4-FFF2-40B4-BE49-F238E27FC236}">
                <a16:creationId xmlns:a16="http://schemas.microsoft.com/office/drawing/2014/main" id="{3C46B1D8-A549-02AC-2BB3-C8DDA3B0F994}"/>
              </a:ext>
            </a:extLst>
          </p:cNvPr>
          <p:cNvPicPr>
            <a:picLocks noChangeAspect="1"/>
          </p:cNvPicPr>
          <p:nvPr/>
        </p:nvPicPr>
        <p:blipFill>
          <a:blip r:embed="rId2"/>
          <a:stretch>
            <a:fillRect/>
          </a:stretch>
        </p:blipFill>
        <p:spPr>
          <a:xfrm>
            <a:off x="4114800" y="888011"/>
            <a:ext cx="4700904" cy="2902649"/>
          </a:xfrm>
          <a:prstGeom prst="rect">
            <a:avLst/>
          </a:prstGeom>
        </p:spPr>
      </p:pic>
      <p:sp>
        <p:nvSpPr>
          <p:cNvPr id="7" name="TextBox 6">
            <a:extLst>
              <a:ext uri="{FF2B5EF4-FFF2-40B4-BE49-F238E27FC236}">
                <a16:creationId xmlns:a16="http://schemas.microsoft.com/office/drawing/2014/main" id="{436A6D8F-94AB-5721-435A-82A6371D30B4}"/>
              </a:ext>
            </a:extLst>
          </p:cNvPr>
          <p:cNvSpPr txBox="1"/>
          <p:nvPr/>
        </p:nvSpPr>
        <p:spPr>
          <a:xfrm>
            <a:off x="5624088" y="3808686"/>
            <a:ext cx="1800173" cy="369332"/>
          </a:xfrm>
          <a:prstGeom prst="rect">
            <a:avLst/>
          </a:prstGeom>
          <a:noFill/>
        </p:spPr>
        <p:txBody>
          <a:bodyPr wrap="none" rtlCol="0">
            <a:spAutoFit/>
          </a:bodyPr>
          <a:lstStyle/>
          <a:p>
            <a:r>
              <a:rPr lang="en-IN" dirty="0"/>
              <a:t>Regression MSE’s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89E792-21C2-33AE-F3EB-D2170A540625}"/>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2A670D7-CEEE-8A31-3AE7-24AE5996C7B1}"/>
              </a:ext>
            </a:extLst>
          </p:cNvPr>
          <p:cNvSpPr txBox="1">
            <a:spLocks noGrp="1"/>
          </p:cNvSpPr>
          <p:nvPr>
            <p:ph type="title"/>
          </p:nvPr>
        </p:nvSpPr>
        <p:spPr>
          <a:xfrm>
            <a:off x="682625" y="670544"/>
            <a:ext cx="1940560" cy="360680"/>
          </a:xfrm>
          <a:prstGeom prst="rect">
            <a:avLst/>
          </a:prstGeom>
        </p:spPr>
        <p:txBody>
          <a:bodyPr vert="horz" wrap="square" lIns="0" tIns="12700" rIns="0" bIns="0" rtlCol="0">
            <a:spAutoFit/>
          </a:bodyPr>
          <a:lstStyle/>
          <a:p>
            <a:pPr marL="12700">
              <a:lnSpc>
                <a:spcPct val="100000"/>
              </a:lnSpc>
              <a:spcBef>
                <a:spcPts val="100"/>
              </a:spcBef>
            </a:pPr>
            <a:r>
              <a:rPr sz="2200" spc="-5" dirty="0"/>
              <a:t>Model</a:t>
            </a:r>
            <a:r>
              <a:rPr sz="2200" spc="-80" dirty="0"/>
              <a:t> </a:t>
            </a:r>
            <a:r>
              <a:rPr sz="2200" spc="-5" dirty="0"/>
              <a:t>Training</a:t>
            </a:r>
            <a:endParaRPr sz="2200" dirty="0"/>
          </a:p>
        </p:txBody>
      </p:sp>
      <p:sp>
        <p:nvSpPr>
          <p:cNvPr id="3" name="object 3">
            <a:extLst>
              <a:ext uri="{FF2B5EF4-FFF2-40B4-BE49-F238E27FC236}">
                <a16:creationId xmlns:a16="http://schemas.microsoft.com/office/drawing/2014/main" id="{05B23262-519F-9E4D-A274-96089C6D5C6A}"/>
              </a:ext>
            </a:extLst>
          </p:cNvPr>
          <p:cNvSpPr txBox="1"/>
          <p:nvPr/>
        </p:nvSpPr>
        <p:spPr>
          <a:xfrm>
            <a:off x="853441" y="1352842"/>
            <a:ext cx="4740910" cy="2303195"/>
          </a:xfrm>
          <a:prstGeom prst="rect">
            <a:avLst/>
          </a:prstGeom>
        </p:spPr>
        <p:txBody>
          <a:bodyPr vert="horz" wrap="square" lIns="0" tIns="74295" rIns="0" bIns="0" rtlCol="0">
            <a:spAutoFit/>
          </a:bodyPr>
          <a:lstStyle/>
          <a:p>
            <a:pPr marL="299085" indent="-286385">
              <a:lnSpc>
                <a:spcPct val="100000"/>
              </a:lnSpc>
              <a:spcBef>
                <a:spcPts val="585"/>
              </a:spcBef>
              <a:buFont typeface="Arial MT"/>
              <a:buChar char="•"/>
              <a:tabLst>
                <a:tab pos="298450" algn="l"/>
                <a:tab pos="299085" algn="l"/>
              </a:tabLst>
            </a:pPr>
            <a:r>
              <a:rPr lang="en-US" sz="1300" spc="-10" dirty="0">
                <a:latin typeface="Calibri"/>
                <a:cs typeface="Calibri"/>
              </a:rPr>
              <a:t>Why</a:t>
            </a:r>
            <a:r>
              <a:rPr lang="en-US" sz="1300" spc="-25" dirty="0">
                <a:latin typeface="Calibri"/>
                <a:cs typeface="Calibri"/>
              </a:rPr>
              <a:t> </a:t>
            </a:r>
            <a:r>
              <a:rPr lang="en-US" sz="1300" spc="-5" dirty="0">
                <a:solidFill>
                  <a:srgbClr val="4472C4"/>
                </a:solidFill>
                <a:latin typeface="Calibri"/>
                <a:cs typeface="Calibri"/>
              </a:rPr>
              <a:t>Deep</a:t>
            </a:r>
            <a:r>
              <a:rPr lang="en-US" sz="1300" spc="-30" dirty="0">
                <a:solidFill>
                  <a:srgbClr val="4472C4"/>
                </a:solidFill>
                <a:latin typeface="Calibri"/>
                <a:cs typeface="Calibri"/>
              </a:rPr>
              <a:t> </a:t>
            </a:r>
            <a:r>
              <a:rPr lang="en-US" sz="1300" spc="-5" dirty="0">
                <a:solidFill>
                  <a:srgbClr val="4472C4"/>
                </a:solidFill>
                <a:latin typeface="Calibri"/>
                <a:cs typeface="Calibri"/>
              </a:rPr>
              <a:t>Learning</a:t>
            </a:r>
            <a:r>
              <a:rPr lang="en-US" sz="1300" spc="-5" dirty="0">
                <a:latin typeface="Calibri"/>
                <a:cs typeface="Calibri"/>
              </a:rPr>
              <a:t>?</a:t>
            </a:r>
            <a:endParaRPr lang="en-US" sz="1300" dirty="0">
              <a:latin typeface="Calibri"/>
              <a:cs typeface="Calibri"/>
            </a:endParaRPr>
          </a:p>
          <a:p>
            <a:pPr marL="298450" marR="141605">
              <a:lnSpc>
                <a:spcPts val="1250"/>
              </a:lnSpc>
              <a:spcBef>
                <a:spcPts val="790"/>
              </a:spcBef>
            </a:pPr>
            <a:r>
              <a:rPr lang="en-US" sz="1300" spc="-5" dirty="0">
                <a:latin typeface="Calibri"/>
                <a:cs typeface="Calibri"/>
              </a:rPr>
              <a:t>Multiple </a:t>
            </a:r>
            <a:r>
              <a:rPr lang="en-US" sz="1300" spc="-10" dirty="0">
                <a:latin typeface="Calibri"/>
                <a:cs typeface="Calibri"/>
              </a:rPr>
              <a:t>Layers/hidden</a:t>
            </a:r>
            <a:r>
              <a:rPr lang="en-US" sz="1300" dirty="0">
                <a:latin typeface="Calibri"/>
                <a:cs typeface="Calibri"/>
              </a:rPr>
              <a:t> </a:t>
            </a:r>
            <a:r>
              <a:rPr lang="en-US" sz="1300" spc="-15" dirty="0">
                <a:latin typeface="Calibri"/>
                <a:cs typeface="Calibri"/>
              </a:rPr>
              <a:t>layers</a:t>
            </a:r>
            <a:r>
              <a:rPr lang="en-US" sz="1300" spc="-5" dirty="0">
                <a:latin typeface="Calibri"/>
                <a:cs typeface="Calibri"/>
              </a:rPr>
              <a:t> </a:t>
            </a:r>
            <a:r>
              <a:rPr lang="en-US" sz="1300" spc="-10" dirty="0">
                <a:latin typeface="Calibri"/>
                <a:cs typeface="Calibri"/>
              </a:rPr>
              <a:t>that</a:t>
            </a:r>
            <a:r>
              <a:rPr lang="en-US" sz="1300" dirty="0">
                <a:latin typeface="Calibri"/>
                <a:cs typeface="Calibri"/>
              </a:rPr>
              <a:t> </a:t>
            </a:r>
            <a:r>
              <a:rPr lang="en-US" sz="1300" spc="-10" dirty="0">
                <a:latin typeface="Calibri"/>
                <a:cs typeface="Calibri"/>
              </a:rPr>
              <a:t>distills</a:t>
            </a:r>
            <a:r>
              <a:rPr lang="en-US" sz="1300" spc="-5" dirty="0">
                <a:latin typeface="Calibri"/>
                <a:cs typeface="Calibri"/>
              </a:rPr>
              <a:t> some</a:t>
            </a:r>
            <a:r>
              <a:rPr lang="en-US" sz="1300" dirty="0">
                <a:latin typeface="Calibri"/>
                <a:cs typeface="Calibri"/>
              </a:rPr>
              <a:t> </a:t>
            </a:r>
            <a:r>
              <a:rPr lang="en-US" sz="1300" spc="-5" dirty="0">
                <a:latin typeface="Calibri"/>
                <a:cs typeface="Calibri"/>
              </a:rPr>
              <a:t>of</a:t>
            </a:r>
            <a:r>
              <a:rPr lang="en-US" sz="1300" dirty="0">
                <a:latin typeface="Calibri"/>
                <a:cs typeface="Calibri"/>
              </a:rPr>
              <a:t> </a:t>
            </a:r>
            <a:r>
              <a:rPr lang="en-US" sz="1300" spc="-5" dirty="0">
                <a:latin typeface="Calibri"/>
                <a:cs typeface="Calibri"/>
              </a:rPr>
              <a:t>the </a:t>
            </a:r>
            <a:r>
              <a:rPr lang="en-US" sz="1300" spc="-10" dirty="0">
                <a:latin typeface="Calibri"/>
                <a:cs typeface="Calibri"/>
              </a:rPr>
              <a:t>important </a:t>
            </a:r>
            <a:r>
              <a:rPr lang="en-US" sz="1300" spc="-280" dirty="0">
                <a:latin typeface="Calibri"/>
                <a:cs typeface="Calibri"/>
              </a:rPr>
              <a:t> </a:t>
            </a:r>
            <a:r>
              <a:rPr lang="en-US" sz="1300" spc="-10" dirty="0">
                <a:latin typeface="Calibri"/>
                <a:cs typeface="Calibri"/>
              </a:rPr>
              <a:t>patterns from</a:t>
            </a:r>
            <a:r>
              <a:rPr lang="en-US" sz="1300" spc="-5" dirty="0">
                <a:latin typeface="Calibri"/>
                <a:cs typeface="Calibri"/>
              </a:rPr>
              <a:t> the inputs </a:t>
            </a:r>
            <a:r>
              <a:rPr lang="en-US" sz="1300" dirty="0">
                <a:latin typeface="Calibri"/>
                <a:cs typeface="Calibri"/>
              </a:rPr>
              <a:t>and</a:t>
            </a:r>
            <a:r>
              <a:rPr lang="en-US" sz="1300" spc="-10" dirty="0">
                <a:latin typeface="Calibri"/>
                <a:cs typeface="Calibri"/>
              </a:rPr>
              <a:t> </a:t>
            </a:r>
            <a:r>
              <a:rPr lang="en-US" sz="1300" spc="-5" dirty="0">
                <a:latin typeface="Calibri"/>
                <a:cs typeface="Calibri"/>
              </a:rPr>
              <a:t>passes it </a:t>
            </a:r>
            <a:r>
              <a:rPr lang="en-US" sz="1300" spc="-10" dirty="0">
                <a:latin typeface="Calibri"/>
                <a:cs typeface="Calibri"/>
              </a:rPr>
              <a:t>onto</a:t>
            </a:r>
            <a:r>
              <a:rPr lang="en-US" sz="1300" spc="-5" dirty="0">
                <a:latin typeface="Calibri"/>
                <a:cs typeface="Calibri"/>
              </a:rPr>
              <a:t> the </a:t>
            </a:r>
            <a:r>
              <a:rPr lang="en-US" sz="1300" spc="-10" dirty="0">
                <a:latin typeface="Calibri"/>
                <a:cs typeface="Calibri"/>
              </a:rPr>
              <a:t>next </a:t>
            </a:r>
            <a:r>
              <a:rPr lang="en-US" sz="1300" spc="-15" dirty="0">
                <a:latin typeface="Calibri"/>
                <a:cs typeface="Calibri"/>
              </a:rPr>
              <a:t>layer</a:t>
            </a:r>
            <a:endParaRPr lang="en-US" sz="1300" dirty="0">
              <a:latin typeface="Calibri"/>
              <a:cs typeface="Calibri"/>
            </a:endParaRPr>
          </a:p>
          <a:p>
            <a:pPr marL="298450" marR="5080">
              <a:lnSpc>
                <a:spcPct val="80000"/>
              </a:lnSpc>
              <a:spcBef>
                <a:spcPts val="805"/>
              </a:spcBef>
            </a:pPr>
            <a:r>
              <a:rPr lang="en-US" sz="1300" spc="-5" dirty="0">
                <a:latin typeface="Calibri"/>
                <a:cs typeface="Calibri"/>
              </a:rPr>
              <a:t>The activation function serves </a:t>
            </a:r>
            <a:r>
              <a:rPr lang="en-US" sz="1300" spc="-10" dirty="0">
                <a:latin typeface="Calibri"/>
                <a:cs typeface="Calibri"/>
              </a:rPr>
              <a:t>to capture </a:t>
            </a:r>
            <a:r>
              <a:rPr lang="en-US" sz="1300" spc="-5" dirty="0">
                <a:latin typeface="Calibri"/>
                <a:cs typeface="Calibri"/>
              </a:rPr>
              <a:t>non-linear </a:t>
            </a:r>
            <a:r>
              <a:rPr lang="en-US" sz="1300" spc="-10" dirty="0">
                <a:latin typeface="Calibri"/>
                <a:cs typeface="Calibri"/>
              </a:rPr>
              <a:t>relationship </a:t>
            </a:r>
            <a:r>
              <a:rPr lang="en-US" sz="1300" spc="-5" dirty="0">
                <a:latin typeface="Calibri"/>
                <a:cs typeface="Calibri"/>
              </a:rPr>
              <a:t> </a:t>
            </a:r>
            <a:r>
              <a:rPr lang="en-US" sz="1300" spc="-10" dirty="0">
                <a:latin typeface="Calibri"/>
                <a:cs typeface="Calibri"/>
              </a:rPr>
              <a:t>between </a:t>
            </a:r>
            <a:r>
              <a:rPr lang="en-US" sz="1300" spc="-5" dirty="0">
                <a:latin typeface="Calibri"/>
                <a:cs typeface="Calibri"/>
              </a:rPr>
              <a:t>the inputs, </a:t>
            </a:r>
            <a:r>
              <a:rPr lang="en-US" sz="1300" spc="-15" dirty="0">
                <a:latin typeface="Calibri"/>
                <a:cs typeface="Calibri"/>
              </a:rPr>
              <a:t>therefore</a:t>
            </a:r>
            <a:r>
              <a:rPr lang="en-US" sz="1300" spc="-5" dirty="0">
                <a:latin typeface="Calibri"/>
                <a:cs typeface="Calibri"/>
              </a:rPr>
              <a:t> it has</a:t>
            </a:r>
            <a:r>
              <a:rPr lang="en-US" sz="1300" spc="-10" dirty="0">
                <a:latin typeface="Calibri"/>
                <a:cs typeface="Calibri"/>
              </a:rPr>
              <a:t> </a:t>
            </a:r>
            <a:r>
              <a:rPr lang="en-US" sz="1300" spc="-5" dirty="0">
                <a:latin typeface="Calibri"/>
                <a:cs typeface="Calibri"/>
              </a:rPr>
              <a:t>the </a:t>
            </a:r>
            <a:r>
              <a:rPr lang="en-US" sz="1300" dirty="0">
                <a:latin typeface="Calibri"/>
                <a:cs typeface="Calibri"/>
              </a:rPr>
              <a:t>ability</a:t>
            </a:r>
            <a:r>
              <a:rPr lang="en-US" sz="1300" spc="-5" dirty="0">
                <a:latin typeface="Calibri"/>
                <a:cs typeface="Calibri"/>
              </a:rPr>
              <a:t> </a:t>
            </a:r>
            <a:r>
              <a:rPr lang="en-US" sz="1300" spc="-10" dirty="0">
                <a:latin typeface="Calibri"/>
                <a:cs typeface="Calibri"/>
              </a:rPr>
              <a:t>to</a:t>
            </a:r>
            <a:r>
              <a:rPr lang="en-US" sz="1300" spc="-5" dirty="0">
                <a:latin typeface="Calibri"/>
                <a:cs typeface="Calibri"/>
              </a:rPr>
              <a:t> learn </a:t>
            </a:r>
            <a:r>
              <a:rPr lang="en-US" sz="1300" dirty="0">
                <a:latin typeface="Calibri"/>
                <a:cs typeface="Calibri"/>
              </a:rPr>
              <a:t>and</a:t>
            </a:r>
            <a:r>
              <a:rPr lang="en-US" sz="1300" spc="-5" dirty="0">
                <a:latin typeface="Calibri"/>
                <a:cs typeface="Calibri"/>
              </a:rPr>
              <a:t> model </a:t>
            </a:r>
            <a:r>
              <a:rPr lang="en-US" sz="1300" spc="-280" dirty="0">
                <a:latin typeface="Calibri"/>
                <a:cs typeface="Calibri"/>
              </a:rPr>
              <a:t> </a:t>
            </a:r>
            <a:r>
              <a:rPr lang="en-US" sz="1300" spc="-5" dirty="0">
                <a:latin typeface="Calibri"/>
                <a:cs typeface="Calibri"/>
              </a:rPr>
              <a:t>non-linear</a:t>
            </a:r>
            <a:r>
              <a:rPr lang="en-US" sz="1300" spc="-10" dirty="0">
                <a:latin typeface="Calibri"/>
                <a:cs typeface="Calibri"/>
              </a:rPr>
              <a:t> </a:t>
            </a:r>
            <a:r>
              <a:rPr lang="en-US" sz="1300" dirty="0">
                <a:latin typeface="Calibri"/>
                <a:cs typeface="Calibri"/>
              </a:rPr>
              <a:t>and</a:t>
            </a:r>
            <a:r>
              <a:rPr lang="en-US" sz="1300" spc="-5" dirty="0">
                <a:latin typeface="Calibri"/>
                <a:cs typeface="Calibri"/>
              </a:rPr>
              <a:t> </a:t>
            </a:r>
            <a:r>
              <a:rPr lang="en-US" sz="1300" spc="-10" dirty="0">
                <a:latin typeface="Calibri"/>
                <a:cs typeface="Calibri"/>
              </a:rPr>
              <a:t>complex</a:t>
            </a:r>
            <a:r>
              <a:rPr lang="en-US" sz="1300" spc="-5" dirty="0">
                <a:latin typeface="Calibri"/>
                <a:cs typeface="Calibri"/>
              </a:rPr>
              <a:t> </a:t>
            </a:r>
            <a:r>
              <a:rPr lang="en-US" sz="1300" spc="-10" dirty="0">
                <a:latin typeface="Calibri"/>
                <a:cs typeface="Calibri"/>
              </a:rPr>
              <a:t>relationships</a:t>
            </a:r>
          </a:p>
          <a:p>
            <a:pPr marL="298450" marR="5080">
              <a:lnSpc>
                <a:spcPct val="80000"/>
              </a:lnSpc>
              <a:spcBef>
                <a:spcPts val="805"/>
              </a:spcBef>
            </a:pPr>
            <a:r>
              <a:rPr lang="en-US" sz="1300" spc="-10" dirty="0">
                <a:latin typeface="Calibri"/>
                <a:cs typeface="Calibri"/>
              </a:rPr>
              <a:t>We started with a simple 2 layered network for baseline model, which itself gave 70 % accuracy and outperformed regression techniques.</a:t>
            </a:r>
          </a:p>
          <a:p>
            <a:pPr marL="298450" marR="5080">
              <a:lnSpc>
                <a:spcPct val="80000"/>
              </a:lnSpc>
              <a:spcBef>
                <a:spcPts val="805"/>
              </a:spcBef>
            </a:pPr>
            <a:r>
              <a:rPr lang="en-US" sz="1300" spc="-10" dirty="0">
                <a:latin typeface="Calibri"/>
                <a:cs typeface="Calibri"/>
              </a:rPr>
              <a:t>Later by increasing the number of neurons and layers, also by adding Batch normalization , we have achieved accuracy of 93 %.</a:t>
            </a:r>
          </a:p>
        </p:txBody>
      </p:sp>
      <p:pic>
        <p:nvPicPr>
          <p:cNvPr id="4" name="object 4">
            <a:extLst>
              <a:ext uri="{FF2B5EF4-FFF2-40B4-BE49-F238E27FC236}">
                <a16:creationId xmlns:a16="http://schemas.microsoft.com/office/drawing/2014/main" id="{0820F7A8-B293-1285-0660-05A6CD9DA7E1}"/>
              </a:ext>
            </a:extLst>
          </p:cNvPr>
          <p:cNvPicPr/>
          <p:nvPr/>
        </p:nvPicPr>
        <p:blipFill>
          <a:blip r:embed="rId2" cstate="print"/>
          <a:stretch>
            <a:fillRect/>
          </a:stretch>
        </p:blipFill>
        <p:spPr>
          <a:xfrm>
            <a:off x="6292157" y="1848245"/>
            <a:ext cx="1755993" cy="1420630"/>
          </a:xfrm>
          <a:prstGeom prst="rect">
            <a:avLst/>
          </a:prstGeom>
        </p:spPr>
      </p:pic>
      <p:sp>
        <p:nvSpPr>
          <p:cNvPr id="5" name="object 5">
            <a:extLst>
              <a:ext uri="{FF2B5EF4-FFF2-40B4-BE49-F238E27FC236}">
                <a16:creationId xmlns:a16="http://schemas.microsoft.com/office/drawing/2014/main" id="{92F68F1F-2C13-281F-94DB-86F84C573425}"/>
              </a:ext>
            </a:extLst>
          </p:cNvPr>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Tree>
    <p:extLst>
      <p:ext uri="{BB962C8B-B14F-4D97-AF65-F5344CB8AC3E}">
        <p14:creationId xmlns:p14="http://schemas.microsoft.com/office/powerpoint/2010/main" val="5199560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object 90"/>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
        <p:nvSpPr>
          <p:cNvPr id="91" name="TextBox 90">
            <a:extLst>
              <a:ext uri="{FF2B5EF4-FFF2-40B4-BE49-F238E27FC236}">
                <a16:creationId xmlns:a16="http://schemas.microsoft.com/office/drawing/2014/main" id="{8F25E552-C9B5-A15A-2AE1-931608C11839}"/>
              </a:ext>
            </a:extLst>
          </p:cNvPr>
          <p:cNvSpPr txBox="1"/>
          <p:nvPr/>
        </p:nvSpPr>
        <p:spPr>
          <a:xfrm>
            <a:off x="583579" y="655865"/>
            <a:ext cx="2539478" cy="400110"/>
          </a:xfrm>
          <a:prstGeom prst="rect">
            <a:avLst/>
          </a:prstGeom>
          <a:noFill/>
        </p:spPr>
        <p:txBody>
          <a:bodyPr wrap="none" rtlCol="0">
            <a:spAutoFit/>
          </a:bodyPr>
          <a:lstStyle/>
          <a:p>
            <a:r>
              <a:rPr lang="en-IN" sz="2000" b="1" dirty="0"/>
              <a:t>Deep Learning Output</a:t>
            </a:r>
          </a:p>
        </p:txBody>
      </p:sp>
      <p:pic>
        <p:nvPicPr>
          <p:cNvPr id="92" name="Picture 91">
            <a:extLst>
              <a:ext uri="{FF2B5EF4-FFF2-40B4-BE49-F238E27FC236}">
                <a16:creationId xmlns:a16="http://schemas.microsoft.com/office/drawing/2014/main" id="{0C2AE62A-F026-6227-6445-7E56AF5B194B}"/>
              </a:ext>
            </a:extLst>
          </p:cNvPr>
          <p:cNvPicPr>
            <a:picLocks noChangeAspect="1"/>
          </p:cNvPicPr>
          <p:nvPr/>
        </p:nvPicPr>
        <p:blipFill>
          <a:blip r:embed="rId2"/>
          <a:stretch>
            <a:fillRect/>
          </a:stretch>
        </p:blipFill>
        <p:spPr>
          <a:xfrm>
            <a:off x="1335148" y="999490"/>
            <a:ext cx="5943600" cy="3144520"/>
          </a:xfrm>
          <a:prstGeom prst="rect">
            <a:avLst/>
          </a:prstGeom>
        </p:spPr>
      </p:pic>
      <p:sp>
        <p:nvSpPr>
          <p:cNvPr id="93" name="TextBox 92">
            <a:extLst>
              <a:ext uri="{FF2B5EF4-FFF2-40B4-BE49-F238E27FC236}">
                <a16:creationId xmlns:a16="http://schemas.microsoft.com/office/drawing/2014/main" id="{B2B03034-D263-62A4-2294-8A987D08D475}"/>
              </a:ext>
            </a:extLst>
          </p:cNvPr>
          <p:cNvSpPr txBox="1"/>
          <p:nvPr/>
        </p:nvSpPr>
        <p:spPr>
          <a:xfrm>
            <a:off x="2895600" y="4197925"/>
            <a:ext cx="2822696" cy="369332"/>
          </a:xfrm>
          <a:prstGeom prst="rect">
            <a:avLst/>
          </a:prstGeom>
          <a:noFill/>
        </p:spPr>
        <p:txBody>
          <a:bodyPr wrap="none" rtlCol="0">
            <a:spAutoFit/>
          </a:bodyPr>
          <a:lstStyle/>
          <a:p>
            <a:r>
              <a:rPr lang="en-IN" dirty="0"/>
              <a:t>Fresh subject squatting data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5" y="670544"/>
            <a:ext cx="2392045" cy="360680"/>
          </a:xfrm>
          <a:prstGeom prst="rect">
            <a:avLst/>
          </a:prstGeom>
        </p:spPr>
        <p:txBody>
          <a:bodyPr vert="horz" wrap="square" lIns="0" tIns="12700" rIns="0" bIns="0" rtlCol="0">
            <a:spAutoFit/>
          </a:bodyPr>
          <a:lstStyle/>
          <a:p>
            <a:pPr marL="12700">
              <a:lnSpc>
                <a:spcPct val="100000"/>
              </a:lnSpc>
              <a:spcBef>
                <a:spcPts val="100"/>
              </a:spcBef>
            </a:pPr>
            <a:r>
              <a:rPr sz="2200" spc="-5" dirty="0"/>
              <a:t>Model</a:t>
            </a:r>
            <a:r>
              <a:rPr sz="2200" spc="-80" dirty="0"/>
              <a:t> </a:t>
            </a:r>
            <a:r>
              <a:rPr sz="2200" spc="-5" dirty="0"/>
              <a:t>Deployment</a:t>
            </a:r>
            <a:endParaRPr sz="2200" dirty="0"/>
          </a:p>
        </p:txBody>
      </p:sp>
      <p:grpSp>
        <p:nvGrpSpPr>
          <p:cNvPr id="3" name="object 3"/>
          <p:cNvGrpSpPr/>
          <p:nvPr/>
        </p:nvGrpSpPr>
        <p:grpSpPr>
          <a:xfrm>
            <a:off x="623887" y="2217975"/>
            <a:ext cx="1268730" cy="1169035"/>
            <a:chOff x="623887" y="2217975"/>
            <a:chExt cx="1268730" cy="1169035"/>
          </a:xfrm>
        </p:grpSpPr>
        <p:sp>
          <p:nvSpPr>
            <p:cNvPr id="4" name="object 4"/>
            <p:cNvSpPr/>
            <p:nvPr/>
          </p:nvSpPr>
          <p:spPr>
            <a:xfrm>
              <a:off x="628649" y="2222737"/>
              <a:ext cx="1259205" cy="1159510"/>
            </a:xfrm>
            <a:custGeom>
              <a:avLst/>
              <a:gdLst/>
              <a:ahLst/>
              <a:cxnLst/>
              <a:rect l="l" t="t" r="r" b="b"/>
              <a:pathLst>
                <a:path w="1259205" h="1159510">
                  <a:moveTo>
                    <a:pt x="629549" y="1159199"/>
                  </a:moveTo>
                  <a:lnTo>
                    <a:pt x="580351" y="1157456"/>
                  </a:lnTo>
                  <a:lnTo>
                    <a:pt x="532187" y="1152310"/>
                  </a:lnTo>
                  <a:lnTo>
                    <a:pt x="485199" y="1143892"/>
                  </a:lnTo>
                  <a:lnTo>
                    <a:pt x="439527" y="1132330"/>
                  </a:lnTo>
                  <a:lnTo>
                    <a:pt x="395311" y="1117752"/>
                  </a:lnTo>
                  <a:lnTo>
                    <a:pt x="352689" y="1100288"/>
                  </a:lnTo>
                  <a:lnTo>
                    <a:pt x="311804" y="1080067"/>
                  </a:lnTo>
                  <a:lnTo>
                    <a:pt x="272793" y="1057217"/>
                  </a:lnTo>
                  <a:lnTo>
                    <a:pt x="235798" y="1031868"/>
                  </a:lnTo>
                  <a:lnTo>
                    <a:pt x="200958" y="1004148"/>
                  </a:lnTo>
                  <a:lnTo>
                    <a:pt x="168414" y="974185"/>
                  </a:lnTo>
                  <a:lnTo>
                    <a:pt x="138305" y="942110"/>
                  </a:lnTo>
                  <a:lnTo>
                    <a:pt x="110770" y="908050"/>
                  </a:lnTo>
                  <a:lnTo>
                    <a:pt x="85952" y="872135"/>
                  </a:lnTo>
                  <a:lnTo>
                    <a:pt x="63988" y="834493"/>
                  </a:lnTo>
                  <a:lnTo>
                    <a:pt x="45019" y="795253"/>
                  </a:lnTo>
                  <a:lnTo>
                    <a:pt x="29185" y="754545"/>
                  </a:lnTo>
                  <a:lnTo>
                    <a:pt x="16626" y="712496"/>
                  </a:lnTo>
                  <a:lnTo>
                    <a:pt x="7483" y="669237"/>
                  </a:lnTo>
                  <a:lnTo>
                    <a:pt x="1894" y="624895"/>
                  </a:lnTo>
                  <a:lnTo>
                    <a:pt x="0" y="579599"/>
                  </a:lnTo>
                  <a:lnTo>
                    <a:pt x="1894" y="534304"/>
                  </a:lnTo>
                  <a:lnTo>
                    <a:pt x="7483" y="489962"/>
                  </a:lnTo>
                  <a:lnTo>
                    <a:pt x="16626" y="446703"/>
                  </a:lnTo>
                  <a:lnTo>
                    <a:pt x="29185" y="404654"/>
                  </a:lnTo>
                  <a:lnTo>
                    <a:pt x="45019" y="363946"/>
                  </a:lnTo>
                  <a:lnTo>
                    <a:pt x="63988" y="324706"/>
                  </a:lnTo>
                  <a:lnTo>
                    <a:pt x="85952" y="287064"/>
                  </a:lnTo>
                  <a:lnTo>
                    <a:pt x="110770" y="251149"/>
                  </a:lnTo>
                  <a:lnTo>
                    <a:pt x="138305" y="217089"/>
                  </a:lnTo>
                  <a:lnTo>
                    <a:pt x="168414" y="185014"/>
                  </a:lnTo>
                  <a:lnTo>
                    <a:pt x="200958" y="155051"/>
                  </a:lnTo>
                  <a:lnTo>
                    <a:pt x="235798" y="127331"/>
                  </a:lnTo>
                  <a:lnTo>
                    <a:pt x="272793" y="101982"/>
                  </a:lnTo>
                  <a:lnTo>
                    <a:pt x="311804" y="79132"/>
                  </a:lnTo>
                  <a:lnTo>
                    <a:pt x="352689" y="58911"/>
                  </a:lnTo>
                  <a:lnTo>
                    <a:pt x="395311" y="41447"/>
                  </a:lnTo>
                  <a:lnTo>
                    <a:pt x="439527" y="26869"/>
                  </a:lnTo>
                  <a:lnTo>
                    <a:pt x="485199" y="15307"/>
                  </a:lnTo>
                  <a:lnTo>
                    <a:pt x="532187" y="6889"/>
                  </a:lnTo>
                  <a:lnTo>
                    <a:pt x="580351" y="1743"/>
                  </a:lnTo>
                  <a:lnTo>
                    <a:pt x="629549" y="0"/>
                  </a:lnTo>
                  <a:lnTo>
                    <a:pt x="678748" y="1743"/>
                  </a:lnTo>
                  <a:lnTo>
                    <a:pt x="726912" y="6889"/>
                  </a:lnTo>
                  <a:lnTo>
                    <a:pt x="773900" y="15307"/>
                  </a:lnTo>
                  <a:lnTo>
                    <a:pt x="819572" y="26869"/>
                  </a:lnTo>
                  <a:lnTo>
                    <a:pt x="863788" y="41447"/>
                  </a:lnTo>
                  <a:lnTo>
                    <a:pt x="906410" y="58911"/>
                  </a:lnTo>
                  <a:lnTo>
                    <a:pt x="947295" y="79132"/>
                  </a:lnTo>
                  <a:lnTo>
                    <a:pt x="986306" y="101982"/>
                  </a:lnTo>
                  <a:lnTo>
                    <a:pt x="1023301" y="127331"/>
                  </a:lnTo>
                  <a:lnTo>
                    <a:pt x="1058141" y="155051"/>
                  </a:lnTo>
                  <a:lnTo>
                    <a:pt x="1090685" y="185014"/>
                  </a:lnTo>
                  <a:lnTo>
                    <a:pt x="1120794" y="217089"/>
                  </a:lnTo>
                  <a:lnTo>
                    <a:pt x="1148329" y="251149"/>
                  </a:lnTo>
                  <a:lnTo>
                    <a:pt x="1173147" y="287064"/>
                  </a:lnTo>
                  <a:lnTo>
                    <a:pt x="1195111" y="324706"/>
                  </a:lnTo>
                  <a:lnTo>
                    <a:pt x="1214080" y="363946"/>
                  </a:lnTo>
                  <a:lnTo>
                    <a:pt x="1229914" y="404654"/>
                  </a:lnTo>
                  <a:lnTo>
                    <a:pt x="1242473" y="446703"/>
                  </a:lnTo>
                  <a:lnTo>
                    <a:pt x="1251616" y="489962"/>
                  </a:lnTo>
                  <a:lnTo>
                    <a:pt x="1257205" y="534304"/>
                  </a:lnTo>
                  <a:lnTo>
                    <a:pt x="1259099" y="579599"/>
                  </a:lnTo>
                  <a:lnTo>
                    <a:pt x="1257205" y="624895"/>
                  </a:lnTo>
                  <a:lnTo>
                    <a:pt x="1251616" y="669237"/>
                  </a:lnTo>
                  <a:lnTo>
                    <a:pt x="1242473" y="712496"/>
                  </a:lnTo>
                  <a:lnTo>
                    <a:pt x="1229914" y="754545"/>
                  </a:lnTo>
                  <a:lnTo>
                    <a:pt x="1214080" y="795253"/>
                  </a:lnTo>
                  <a:lnTo>
                    <a:pt x="1195111" y="834493"/>
                  </a:lnTo>
                  <a:lnTo>
                    <a:pt x="1173147" y="872135"/>
                  </a:lnTo>
                  <a:lnTo>
                    <a:pt x="1148329" y="908050"/>
                  </a:lnTo>
                  <a:lnTo>
                    <a:pt x="1120794" y="942110"/>
                  </a:lnTo>
                  <a:lnTo>
                    <a:pt x="1090685" y="974185"/>
                  </a:lnTo>
                  <a:lnTo>
                    <a:pt x="1058141" y="1004148"/>
                  </a:lnTo>
                  <a:lnTo>
                    <a:pt x="1023301" y="1031868"/>
                  </a:lnTo>
                  <a:lnTo>
                    <a:pt x="986306" y="1057217"/>
                  </a:lnTo>
                  <a:lnTo>
                    <a:pt x="947295" y="1080067"/>
                  </a:lnTo>
                  <a:lnTo>
                    <a:pt x="906410" y="1100288"/>
                  </a:lnTo>
                  <a:lnTo>
                    <a:pt x="863788" y="1117752"/>
                  </a:lnTo>
                  <a:lnTo>
                    <a:pt x="819572" y="1132330"/>
                  </a:lnTo>
                  <a:lnTo>
                    <a:pt x="773900" y="1143892"/>
                  </a:lnTo>
                  <a:lnTo>
                    <a:pt x="726912" y="1152310"/>
                  </a:lnTo>
                  <a:lnTo>
                    <a:pt x="678748" y="1157456"/>
                  </a:lnTo>
                  <a:lnTo>
                    <a:pt x="629549" y="1159199"/>
                  </a:lnTo>
                  <a:close/>
                </a:path>
              </a:pathLst>
            </a:custGeom>
            <a:solidFill>
              <a:srgbClr val="4472C4"/>
            </a:solidFill>
          </p:spPr>
          <p:txBody>
            <a:bodyPr wrap="square" lIns="0" tIns="0" rIns="0" bIns="0" rtlCol="0"/>
            <a:lstStyle/>
            <a:p>
              <a:endParaRPr dirty="0"/>
            </a:p>
          </p:txBody>
        </p:sp>
        <p:sp>
          <p:nvSpPr>
            <p:cNvPr id="5" name="object 5"/>
            <p:cNvSpPr/>
            <p:nvPr/>
          </p:nvSpPr>
          <p:spPr>
            <a:xfrm>
              <a:off x="628650" y="2222737"/>
              <a:ext cx="1259205" cy="1159510"/>
            </a:xfrm>
            <a:custGeom>
              <a:avLst/>
              <a:gdLst/>
              <a:ahLst/>
              <a:cxnLst/>
              <a:rect l="l" t="t" r="r" b="b"/>
              <a:pathLst>
                <a:path w="1259205" h="1159510">
                  <a:moveTo>
                    <a:pt x="0" y="579599"/>
                  </a:moveTo>
                  <a:lnTo>
                    <a:pt x="1894" y="534304"/>
                  </a:lnTo>
                  <a:lnTo>
                    <a:pt x="7483" y="489962"/>
                  </a:lnTo>
                  <a:lnTo>
                    <a:pt x="16626" y="446703"/>
                  </a:lnTo>
                  <a:lnTo>
                    <a:pt x="29185" y="404654"/>
                  </a:lnTo>
                  <a:lnTo>
                    <a:pt x="45019" y="363946"/>
                  </a:lnTo>
                  <a:lnTo>
                    <a:pt x="63988" y="324706"/>
                  </a:lnTo>
                  <a:lnTo>
                    <a:pt x="85952" y="287064"/>
                  </a:lnTo>
                  <a:lnTo>
                    <a:pt x="110770" y="251149"/>
                  </a:lnTo>
                  <a:lnTo>
                    <a:pt x="138305" y="217089"/>
                  </a:lnTo>
                  <a:lnTo>
                    <a:pt x="168414" y="185014"/>
                  </a:lnTo>
                  <a:lnTo>
                    <a:pt x="200958" y="155051"/>
                  </a:lnTo>
                  <a:lnTo>
                    <a:pt x="235798" y="127331"/>
                  </a:lnTo>
                  <a:lnTo>
                    <a:pt x="272793" y="101982"/>
                  </a:lnTo>
                  <a:lnTo>
                    <a:pt x="311804" y="79132"/>
                  </a:lnTo>
                  <a:lnTo>
                    <a:pt x="352689" y="58911"/>
                  </a:lnTo>
                  <a:lnTo>
                    <a:pt x="395311" y="41447"/>
                  </a:lnTo>
                  <a:lnTo>
                    <a:pt x="439527" y="26869"/>
                  </a:lnTo>
                  <a:lnTo>
                    <a:pt x="485199" y="15307"/>
                  </a:lnTo>
                  <a:lnTo>
                    <a:pt x="532187" y="6889"/>
                  </a:lnTo>
                  <a:lnTo>
                    <a:pt x="580351" y="1743"/>
                  </a:lnTo>
                  <a:lnTo>
                    <a:pt x="629549" y="0"/>
                  </a:lnTo>
                  <a:lnTo>
                    <a:pt x="678748" y="1743"/>
                  </a:lnTo>
                  <a:lnTo>
                    <a:pt x="726912" y="6889"/>
                  </a:lnTo>
                  <a:lnTo>
                    <a:pt x="773900" y="15307"/>
                  </a:lnTo>
                  <a:lnTo>
                    <a:pt x="819572" y="26869"/>
                  </a:lnTo>
                  <a:lnTo>
                    <a:pt x="863788" y="41447"/>
                  </a:lnTo>
                  <a:lnTo>
                    <a:pt x="906410" y="58911"/>
                  </a:lnTo>
                  <a:lnTo>
                    <a:pt x="947295" y="79132"/>
                  </a:lnTo>
                  <a:lnTo>
                    <a:pt x="986306" y="101982"/>
                  </a:lnTo>
                  <a:lnTo>
                    <a:pt x="1023301" y="127331"/>
                  </a:lnTo>
                  <a:lnTo>
                    <a:pt x="1058141" y="155051"/>
                  </a:lnTo>
                  <a:lnTo>
                    <a:pt x="1090685" y="185014"/>
                  </a:lnTo>
                  <a:lnTo>
                    <a:pt x="1120794" y="217089"/>
                  </a:lnTo>
                  <a:lnTo>
                    <a:pt x="1148329" y="251149"/>
                  </a:lnTo>
                  <a:lnTo>
                    <a:pt x="1173147" y="287064"/>
                  </a:lnTo>
                  <a:lnTo>
                    <a:pt x="1195111" y="324706"/>
                  </a:lnTo>
                  <a:lnTo>
                    <a:pt x="1214080" y="363946"/>
                  </a:lnTo>
                  <a:lnTo>
                    <a:pt x="1229914" y="404654"/>
                  </a:lnTo>
                  <a:lnTo>
                    <a:pt x="1242473" y="446703"/>
                  </a:lnTo>
                  <a:lnTo>
                    <a:pt x="1251616" y="489962"/>
                  </a:lnTo>
                  <a:lnTo>
                    <a:pt x="1257205" y="534304"/>
                  </a:lnTo>
                  <a:lnTo>
                    <a:pt x="1259099" y="579599"/>
                  </a:lnTo>
                  <a:lnTo>
                    <a:pt x="1257205" y="624895"/>
                  </a:lnTo>
                  <a:lnTo>
                    <a:pt x="1251616" y="669237"/>
                  </a:lnTo>
                  <a:lnTo>
                    <a:pt x="1242473" y="712496"/>
                  </a:lnTo>
                  <a:lnTo>
                    <a:pt x="1229914" y="754545"/>
                  </a:lnTo>
                  <a:lnTo>
                    <a:pt x="1214080" y="795253"/>
                  </a:lnTo>
                  <a:lnTo>
                    <a:pt x="1195111" y="834493"/>
                  </a:lnTo>
                  <a:lnTo>
                    <a:pt x="1173147" y="872135"/>
                  </a:lnTo>
                  <a:lnTo>
                    <a:pt x="1148329" y="908050"/>
                  </a:lnTo>
                  <a:lnTo>
                    <a:pt x="1120794" y="942110"/>
                  </a:lnTo>
                  <a:lnTo>
                    <a:pt x="1090685" y="974185"/>
                  </a:lnTo>
                  <a:lnTo>
                    <a:pt x="1058141" y="1004148"/>
                  </a:lnTo>
                  <a:lnTo>
                    <a:pt x="1023301" y="1031868"/>
                  </a:lnTo>
                  <a:lnTo>
                    <a:pt x="986306" y="1057217"/>
                  </a:lnTo>
                  <a:lnTo>
                    <a:pt x="947295" y="1080067"/>
                  </a:lnTo>
                  <a:lnTo>
                    <a:pt x="906410" y="1100288"/>
                  </a:lnTo>
                  <a:lnTo>
                    <a:pt x="863788" y="1117752"/>
                  </a:lnTo>
                  <a:lnTo>
                    <a:pt x="819572" y="1132330"/>
                  </a:lnTo>
                  <a:lnTo>
                    <a:pt x="773900" y="1143892"/>
                  </a:lnTo>
                  <a:lnTo>
                    <a:pt x="726912" y="1152310"/>
                  </a:lnTo>
                  <a:lnTo>
                    <a:pt x="678748" y="1157456"/>
                  </a:lnTo>
                  <a:lnTo>
                    <a:pt x="629549" y="1159199"/>
                  </a:lnTo>
                  <a:lnTo>
                    <a:pt x="580351" y="1157456"/>
                  </a:lnTo>
                  <a:lnTo>
                    <a:pt x="532187" y="1152310"/>
                  </a:lnTo>
                  <a:lnTo>
                    <a:pt x="485199" y="1143892"/>
                  </a:lnTo>
                  <a:lnTo>
                    <a:pt x="439527" y="1132330"/>
                  </a:lnTo>
                  <a:lnTo>
                    <a:pt x="395311" y="1117752"/>
                  </a:lnTo>
                  <a:lnTo>
                    <a:pt x="352689" y="1100288"/>
                  </a:lnTo>
                  <a:lnTo>
                    <a:pt x="311804" y="1080067"/>
                  </a:lnTo>
                  <a:lnTo>
                    <a:pt x="272793" y="1057217"/>
                  </a:lnTo>
                  <a:lnTo>
                    <a:pt x="235798" y="1031868"/>
                  </a:lnTo>
                  <a:lnTo>
                    <a:pt x="200958" y="1004148"/>
                  </a:lnTo>
                  <a:lnTo>
                    <a:pt x="168414" y="974185"/>
                  </a:lnTo>
                  <a:lnTo>
                    <a:pt x="138305" y="942110"/>
                  </a:lnTo>
                  <a:lnTo>
                    <a:pt x="110770" y="908050"/>
                  </a:lnTo>
                  <a:lnTo>
                    <a:pt x="85952" y="872135"/>
                  </a:lnTo>
                  <a:lnTo>
                    <a:pt x="63988" y="834493"/>
                  </a:lnTo>
                  <a:lnTo>
                    <a:pt x="45019" y="795253"/>
                  </a:lnTo>
                  <a:lnTo>
                    <a:pt x="29185" y="754545"/>
                  </a:lnTo>
                  <a:lnTo>
                    <a:pt x="16626" y="712496"/>
                  </a:lnTo>
                  <a:lnTo>
                    <a:pt x="7483" y="669237"/>
                  </a:lnTo>
                  <a:lnTo>
                    <a:pt x="1894" y="624895"/>
                  </a:lnTo>
                  <a:lnTo>
                    <a:pt x="0" y="579599"/>
                  </a:lnTo>
                  <a:close/>
                </a:path>
              </a:pathLst>
            </a:custGeom>
            <a:ln w="9524">
              <a:solidFill>
                <a:srgbClr val="44546A"/>
              </a:solidFill>
            </a:ln>
          </p:spPr>
          <p:txBody>
            <a:bodyPr wrap="square" lIns="0" tIns="0" rIns="0" bIns="0" rtlCol="0"/>
            <a:lstStyle/>
            <a:p>
              <a:endParaRPr dirty="0"/>
            </a:p>
          </p:txBody>
        </p:sp>
      </p:grpSp>
      <p:sp>
        <p:nvSpPr>
          <p:cNvPr id="6" name="object 6"/>
          <p:cNvSpPr txBox="1"/>
          <p:nvPr/>
        </p:nvSpPr>
        <p:spPr>
          <a:xfrm>
            <a:off x="715188" y="2592216"/>
            <a:ext cx="1521460" cy="391160"/>
          </a:xfrm>
          <a:prstGeom prst="rect">
            <a:avLst/>
          </a:prstGeom>
        </p:spPr>
        <p:txBody>
          <a:bodyPr vert="horz" wrap="square" lIns="0" tIns="12700" rIns="0" bIns="0" rtlCol="0">
            <a:spAutoFit/>
          </a:bodyPr>
          <a:lstStyle/>
          <a:p>
            <a:pPr marL="226060">
              <a:lnSpc>
                <a:spcPct val="100000"/>
              </a:lnSpc>
              <a:spcBef>
                <a:spcPts val="100"/>
              </a:spcBef>
              <a:tabLst>
                <a:tab pos="1172210" algn="l"/>
                <a:tab pos="1508125" algn="l"/>
              </a:tabLst>
            </a:pPr>
            <a:r>
              <a:rPr sz="1200" spc="-10" dirty="0">
                <a:solidFill>
                  <a:srgbClr val="FFFFFF"/>
                </a:solidFill>
                <a:latin typeface="Calibri"/>
                <a:cs typeface="Calibri"/>
              </a:rPr>
              <a:t>Quantized	</a:t>
            </a:r>
            <a:r>
              <a:rPr sz="1200" u="sng" spc="-10" dirty="0">
                <a:solidFill>
                  <a:srgbClr val="FFFFFF"/>
                </a:solidFill>
                <a:uFill>
                  <a:solidFill>
                    <a:srgbClr val="44546A"/>
                  </a:solidFill>
                </a:uFill>
                <a:latin typeface="Times New Roman"/>
                <a:cs typeface="Times New Roman"/>
              </a:rPr>
              <a:t> 	</a:t>
            </a:r>
            <a:endParaRPr sz="1200" dirty="0">
              <a:latin typeface="Times New Roman"/>
              <a:cs typeface="Times New Roman"/>
            </a:endParaRPr>
          </a:p>
          <a:p>
            <a:pPr marL="12700">
              <a:lnSpc>
                <a:spcPct val="100000"/>
              </a:lnSpc>
            </a:pPr>
            <a:r>
              <a:rPr sz="1200" spc="-15" dirty="0">
                <a:solidFill>
                  <a:srgbClr val="FFFFFF"/>
                </a:solidFill>
                <a:latin typeface="Calibri"/>
                <a:cs typeface="Calibri"/>
              </a:rPr>
              <a:t>Weights</a:t>
            </a:r>
            <a:r>
              <a:rPr sz="1200" spc="-30" dirty="0">
                <a:solidFill>
                  <a:srgbClr val="FFFFFF"/>
                </a:solidFill>
                <a:latin typeface="Calibri"/>
                <a:cs typeface="Calibri"/>
              </a:rPr>
              <a:t> </a:t>
            </a:r>
            <a:r>
              <a:rPr sz="1200" dirty="0">
                <a:solidFill>
                  <a:srgbClr val="FFFFFF"/>
                </a:solidFill>
                <a:latin typeface="Calibri"/>
                <a:cs typeface="Calibri"/>
              </a:rPr>
              <a:t>&amp;</a:t>
            </a:r>
            <a:r>
              <a:rPr sz="1200" spc="-25" dirty="0">
                <a:solidFill>
                  <a:srgbClr val="FFFFFF"/>
                </a:solidFill>
                <a:latin typeface="Calibri"/>
                <a:cs typeface="Calibri"/>
              </a:rPr>
              <a:t> </a:t>
            </a:r>
            <a:r>
              <a:rPr sz="1200" spc="-5" dirty="0">
                <a:solidFill>
                  <a:srgbClr val="FFFFFF"/>
                </a:solidFill>
                <a:latin typeface="Calibri"/>
                <a:cs typeface="Calibri"/>
              </a:rPr>
              <a:t>Biases</a:t>
            </a:r>
            <a:endParaRPr sz="1200" dirty="0">
              <a:latin typeface="Calibri"/>
              <a:cs typeface="Calibri"/>
            </a:endParaRPr>
          </a:p>
        </p:txBody>
      </p:sp>
      <p:grpSp>
        <p:nvGrpSpPr>
          <p:cNvPr id="7" name="object 7"/>
          <p:cNvGrpSpPr/>
          <p:nvPr/>
        </p:nvGrpSpPr>
        <p:grpSpPr>
          <a:xfrm>
            <a:off x="2288687" y="2217975"/>
            <a:ext cx="1268730" cy="1169035"/>
            <a:chOff x="2288687" y="2217975"/>
            <a:chExt cx="1268730" cy="1169035"/>
          </a:xfrm>
        </p:grpSpPr>
        <p:sp>
          <p:nvSpPr>
            <p:cNvPr id="8" name="object 8"/>
            <p:cNvSpPr/>
            <p:nvPr/>
          </p:nvSpPr>
          <p:spPr>
            <a:xfrm>
              <a:off x="2293449" y="2222737"/>
              <a:ext cx="1259205" cy="1159510"/>
            </a:xfrm>
            <a:custGeom>
              <a:avLst/>
              <a:gdLst/>
              <a:ahLst/>
              <a:cxnLst/>
              <a:rect l="l" t="t" r="r" b="b"/>
              <a:pathLst>
                <a:path w="1259204" h="1159510">
                  <a:moveTo>
                    <a:pt x="629549" y="1159199"/>
                  </a:moveTo>
                  <a:lnTo>
                    <a:pt x="580351" y="1157456"/>
                  </a:lnTo>
                  <a:lnTo>
                    <a:pt x="532187" y="1152310"/>
                  </a:lnTo>
                  <a:lnTo>
                    <a:pt x="485199" y="1143892"/>
                  </a:lnTo>
                  <a:lnTo>
                    <a:pt x="439527" y="1132330"/>
                  </a:lnTo>
                  <a:lnTo>
                    <a:pt x="395311" y="1117752"/>
                  </a:lnTo>
                  <a:lnTo>
                    <a:pt x="352689" y="1100288"/>
                  </a:lnTo>
                  <a:lnTo>
                    <a:pt x="311804" y="1080067"/>
                  </a:lnTo>
                  <a:lnTo>
                    <a:pt x="272793" y="1057217"/>
                  </a:lnTo>
                  <a:lnTo>
                    <a:pt x="235798" y="1031868"/>
                  </a:lnTo>
                  <a:lnTo>
                    <a:pt x="200958" y="1004148"/>
                  </a:lnTo>
                  <a:lnTo>
                    <a:pt x="168414" y="974185"/>
                  </a:lnTo>
                  <a:lnTo>
                    <a:pt x="138305" y="942110"/>
                  </a:lnTo>
                  <a:lnTo>
                    <a:pt x="110771" y="908050"/>
                  </a:lnTo>
                  <a:lnTo>
                    <a:pt x="85952" y="872135"/>
                  </a:lnTo>
                  <a:lnTo>
                    <a:pt x="63988" y="834493"/>
                  </a:lnTo>
                  <a:lnTo>
                    <a:pt x="45019" y="795253"/>
                  </a:lnTo>
                  <a:lnTo>
                    <a:pt x="29185" y="754545"/>
                  </a:lnTo>
                  <a:lnTo>
                    <a:pt x="16626" y="712496"/>
                  </a:lnTo>
                  <a:lnTo>
                    <a:pt x="7483" y="669237"/>
                  </a:lnTo>
                  <a:lnTo>
                    <a:pt x="1894" y="624895"/>
                  </a:lnTo>
                  <a:lnTo>
                    <a:pt x="0" y="579599"/>
                  </a:lnTo>
                  <a:lnTo>
                    <a:pt x="1894" y="534304"/>
                  </a:lnTo>
                  <a:lnTo>
                    <a:pt x="7483" y="489962"/>
                  </a:lnTo>
                  <a:lnTo>
                    <a:pt x="16626" y="446703"/>
                  </a:lnTo>
                  <a:lnTo>
                    <a:pt x="29185" y="404654"/>
                  </a:lnTo>
                  <a:lnTo>
                    <a:pt x="45019" y="363946"/>
                  </a:lnTo>
                  <a:lnTo>
                    <a:pt x="63988" y="324706"/>
                  </a:lnTo>
                  <a:lnTo>
                    <a:pt x="85952" y="287064"/>
                  </a:lnTo>
                  <a:lnTo>
                    <a:pt x="110771" y="251149"/>
                  </a:lnTo>
                  <a:lnTo>
                    <a:pt x="138305" y="217089"/>
                  </a:lnTo>
                  <a:lnTo>
                    <a:pt x="168414" y="185014"/>
                  </a:lnTo>
                  <a:lnTo>
                    <a:pt x="200958" y="155051"/>
                  </a:lnTo>
                  <a:lnTo>
                    <a:pt x="235798" y="127331"/>
                  </a:lnTo>
                  <a:lnTo>
                    <a:pt x="272793" y="101982"/>
                  </a:lnTo>
                  <a:lnTo>
                    <a:pt x="311804" y="79132"/>
                  </a:lnTo>
                  <a:lnTo>
                    <a:pt x="352689" y="58911"/>
                  </a:lnTo>
                  <a:lnTo>
                    <a:pt x="395311" y="41447"/>
                  </a:lnTo>
                  <a:lnTo>
                    <a:pt x="439527" y="26869"/>
                  </a:lnTo>
                  <a:lnTo>
                    <a:pt x="485199" y="15307"/>
                  </a:lnTo>
                  <a:lnTo>
                    <a:pt x="532187" y="6889"/>
                  </a:lnTo>
                  <a:lnTo>
                    <a:pt x="580351" y="1743"/>
                  </a:lnTo>
                  <a:lnTo>
                    <a:pt x="629549" y="0"/>
                  </a:lnTo>
                  <a:lnTo>
                    <a:pt x="678748" y="1743"/>
                  </a:lnTo>
                  <a:lnTo>
                    <a:pt x="726912" y="6889"/>
                  </a:lnTo>
                  <a:lnTo>
                    <a:pt x="773899" y="15307"/>
                  </a:lnTo>
                  <a:lnTo>
                    <a:pt x="819572" y="26869"/>
                  </a:lnTo>
                  <a:lnTo>
                    <a:pt x="863788" y="41447"/>
                  </a:lnTo>
                  <a:lnTo>
                    <a:pt x="906410" y="58911"/>
                  </a:lnTo>
                  <a:lnTo>
                    <a:pt x="947295" y="79132"/>
                  </a:lnTo>
                  <a:lnTo>
                    <a:pt x="986306" y="101982"/>
                  </a:lnTo>
                  <a:lnTo>
                    <a:pt x="1023301" y="127331"/>
                  </a:lnTo>
                  <a:lnTo>
                    <a:pt x="1058141" y="155051"/>
                  </a:lnTo>
                  <a:lnTo>
                    <a:pt x="1090685" y="185014"/>
                  </a:lnTo>
                  <a:lnTo>
                    <a:pt x="1120794" y="217089"/>
                  </a:lnTo>
                  <a:lnTo>
                    <a:pt x="1148328" y="251149"/>
                  </a:lnTo>
                  <a:lnTo>
                    <a:pt x="1173147" y="287064"/>
                  </a:lnTo>
                  <a:lnTo>
                    <a:pt x="1195111" y="324706"/>
                  </a:lnTo>
                  <a:lnTo>
                    <a:pt x="1214080" y="363946"/>
                  </a:lnTo>
                  <a:lnTo>
                    <a:pt x="1229914" y="404654"/>
                  </a:lnTo>
                  <a:lnTo>
                    <a:pt x="1242473" y="446703"/>
                  </a:lnTo>
                  <a:lnTo>
                    <a:pt x="1251616" y="489962"/>
                  </a:lnTo>
                  <a:lnTo>
                    <a:pt x="1257205" y="534304"/>
                  </a:lnTo>
                  <a:lnTo>
                    <a:pt x="1259099" y="579599"/>
                  </a:lnTo>
                  <a:lnTo>
                    <a:pt x="1257205" y="624895"/>
                  </a:lnTo>
                  <a:lnTo>
                    <a:pt x="1251616" y="669237"/>
                  </a:lnTo>
                  <a:lnTo>
                    <a:pt x="1242473" y="712496"/>
                  </a:lnTo>
                  <a:lnTo>
                    <a:pt x="1229914" y="754545"/>
                  </a:lnTo>
                  <a:lnTo>
                    <a:pt x="1214080" y="795253"/>
                  </a:lnTo>
                  <a:lnTo>
                    <a:pt x="1195111" y="834493"/>
                  </a:lnTo>
                  <a:lnTo>
                    <a:pt x="1173147" y="872135"/>
                  </a:lnTo>
                  <a:lnTo>
                    <a:pt x="1148328" y="908050"/>
                  </a:lnTo>
                  <a:lnTo>
                    <a:pt x="1120794" y="942110"/>
                  </a:lnTo>
                  <a:lnTo>
                    <a:pt x="1090685" y="974185"/>
                  </a:lnTo>
                  <a:lnTo>
                    <a:pt x="1058141" y="1004148"/>
                  </a:lnTo>
                  <a:lnTo>
                    <a:pt x="1023301" y="1031868"/>
                  </a:lnTo>
                  <a:lnTo>
                    <a:pt x="986306" y="1057217"/>
                  </a:lnTo>
                  <a:lnTo>
                    <a:pt x="947295" y="1080067"/>
                  </a:lnTo>
                  <a:lnTo>
                    <a:pt x="906410" y="1100288"/>
                  </a:lnTo>
                  <a:lnTo>
                    <a:pt x="863788" y="1117752"/>
                  </a:lnTo>
                  <a:lnTo>
                    <a:pt x="819572" y="1132330"/>
                  </a:lnTo>
                  <a:lnTo>
                    <a:pt x="773899" y="1143892"/>
                  </a:lnTo>
                  <a:lnTo>
                    <a:pt x="726912" y="1152310"/>
                  </a:lnTo>
                  <a:lnTo>
                    <a:pt x="678748" y="1157456"/>
                  </a:lnTo>
                  <a:lnTo>
                    <a:pt x="629549" y="1159199"/>
                  </a:lnTo>
                  <a:close/>
                </a:path>
              </a:pathLst>
            </a:custGeom>
            <a:solidFill>
              <a:srgbClr val="4472C4"/>
            </a:solidFill>
          </p:spPr>
          <p:txBody>
            <a:bodyPr wrap="square" lIns="0" tIns="0" rIns="0" bIns="0" rtlCol="0"/>
            <a:lstStyle/>
            <a:p>
              <a:endParaRPr dirty="0"/>
            </a:p>
          </p:txBody>
        </p:sp>
        <p:sp>
          <p:nvSpPr>
            <p:cNvPr id="9" name="object 9"/>
            <p:cNvSpPr/>
            <p:nvPr/>
          </p:nvSpPr>
          <p:spPr>
            <a:xfrm>
              <a:off x="2293449" y="2222737"/>
              <a:ext cx="1259205" cy="1159510"/>
            </a:xfrm>
            <a:custGeom>
              <a:avLst/>
              <a:gdLst/>
              <a:ahLst/>
              <a:cxnLst/>
              <a:rect l="l" t="t" r="r" b="b"/>
              <a:pathLst>
                <a:path w="1259204" h="1159510">
                  <a:moveTo>
                    <a:pt x="0" y="579599"/>
                  </a:moveTo>
                  <a:lnTo>
                    <a:pt x="1894" y="534304"/>
                  </a:lnTo>
                  <a:lnTo>
                    <a:pt x="7483" y="489962"/>
                  </a:lnTo>
                  <a:lnTo>
                    <a:pt x="16626" y="446703"/>
                  </a:lnTo>
                  <a:lnTo>
                    <a:pt x="29185" y="404654"/>
                  </a:lnTo>
                  <a:lnTo>
                    <a:pt x="45019" y="363946"/>
                  </a:lnTo>
                  <a:lnTo>
                    <a:pt x="63988" y="324706"/>
                  </a:lnTo>
                  <a:lnTo>
                    <a:pt x="85952" y="287064"/>
                  </a:lnTo>
                  <a:lnTo>
                    <a:pt x="110771" y="251149"/>
                  </a:lnTo>
                  <a:lnTo>
                    <a:pt x="138305" y="217089"/>
                  </a:lnTo>
                  <a:lnTo>
                    <a:pt x="168414" y="185014"/>
                  </a:lnTo>
                  <a:lnTo>
                    <a:pt x="200958" y="155051"/>
                  </a:lnTo>
                  <a:lnTo>
                    <a:pt x="235798" y="127331"/>
                  </a:lnTo>
                  <a:lnTo>
                    <a:pt x="272793" y="101982"/>
                  </a:lnTo>
                  <a:lnTo>
                    <a:pt x="311804" y="79132"/>
                  </a:lnTo>
                  <a:lnTo>
                    <a:pt x="352689" y="58911"/>
                  </a:lnTo>
                  <a:lnTo>
                    <a:pt x="395311" y="41447"/>
                  </a:lnTo>
                  <a:lnTo>
                    <a:pt x="439527" y="26869"/>
                  </a:lnTo>
                  <a:lnTo>
                    <a:pt x="485199" y="15307"/>
                  </a:lnTo>
                  <a:lnTo>
                    <a:pt x="532187" y="6889"/>
                  </a:lnTo>
                  <a:lnTo>
                    <a:pt x="580351" y="1743"/>
                  </a:lnTo>
                  <a:lnTo>
                    <a:pt x="629549" y="0"/>
                  </a:lnTo>
                  <a:lnTo>
                    <a:pt x="678748" y="1743"/>
                  </a:lnTo>
                  <a:lnTo>
                    <a:pt x="726912" y="6889"/>
                  </a:lnTo>
                  <a:lnTo>
                    <a:pt x="773900" y="15307"/>
                  </a:lnTo>
                  <a:lnTo>
                    <a:pt x="819572" y="26869"/>
                  </a:lnTo>
                  <a:lnTo>
                    <a:pt x="863788" y="41447"/>
                  </a:lnTo>
                  <a:lnTo>
                    <a:pt x="906410" y="58911"/>
                  </a:lnTo>
                  <a:lnTo>
                    <a:pt x="947295" y="79132"/>
                  </a:lnTo>
                  <a:lnTo>
                    <a:pt x="986306" y="101982"/>
                  </a:lnTo>
                  <a:lnTo>
                    <a:pt x="1023301" y="127331"/>
                  </a:lnTo>
                  <a:lnTo>
                    <a:pt x="1058141" y="155051"/>
                  </a:lnTo>
                  <a:lnTo>
                    <a:pt x="1090685" y="185014"/>
                  </a:lnTo>
                  <a:lnTo>
                    <a:pt x="1120794" y="217089"/>
                  </a:lnTo>
                  <a:lnTo>
                    <a:pt x="1148328" y="251149"/>
                  </a:lnTo>
                  <a:lnTo>
                    <a:pt x="1173147" y="287064"/>
                  </a:lnTo>
                  <a:lnTo>
                    <a:pt x="1195111" y="324706"/>
                  </a:lnTo>
                  <a:lnTo>
                    <a:pt x="1214080" y="363946"/>
                  </a:lnTo>
                  <a:lnTo>
                    <a:pt x="1229914" y="404654"/>
                  </a:lnTo>
                  <a:lnTo>
                    <a:pt x="1242473" y="446703"/>
                  </a:lnTo>
                  <a:lnTo>
                    <a:pt x="1251616" y="489962"/>
                  </a:lnTo>
                  <a:lnTo>
                    <a:pt x="1257205" y="534304"/>
                  </a:lnTo>
                  <a:lnTo>
                    <a:pt x="1259099" y="579599"/>
                  </a:lnTo>
                  <a:lnTo>
                    <a:pt x="1257205" y="624895"/>
                  </a:lnTo>
                  <a:lnTo>
                    <a:pt x="1251616" y="669237"/>
                  </a:lnTo>
                  <a:lnTo>
                    <a:pt x="1242473" y="712496"/>
                  </a:lnTo>
                  <a:lnTo>
                    <a:pt x="1229914" y="754545"/>
                  </a:lnTo>
                  <a:lnTo>
                    <a:pt x="1214080" y="795253"/>
                  </a:lnTo>
                  <a:lnTo>
                    <a:pt x="1195111" y="834493"/>
                  </a:lnTo>
                  <a:lnTo>
                    <a:pt x="1173147" y="872135"/>
                  </a:lnTo>
                  <a:lnTo>
                    <a:pt x="1148328" y="908050"/>
                  </a:lnTo>
                  <a:lnTo>
                    <a:pt x="1120794" y="942110"/>
                  </a:lnTo>
                  <a:lnTo>
                    <a:pt x="1090685" y="974185"/>
                  </a:lnTo>
                  <a:lnTo>
                    <a:pt x="1058141" y="1004148"/>
                  </a:lnTo>
                  <a:lnTo>
                    <a:pt x="1023301" y="1031868"/>
                  </a:lnTo>
                  <a:lnTo>
                    <a:pt x="986306" y="1057217"/>
                  </a:lnTo>
                  <a:lnTo>
                    <a:pt x="947295" y="1080067"/>
                  </a:lnTo>
                  <a:lnTo>
                    <a:pt x="906410" y="1100288"/>
                  </a:lnTo>
                  <a:lnTo>
                    <a:pt x="863788" y="1117752"/>
                  </a:lnTo>
                  <a:lnTo>
                    <a:pt x="819572" y="1132330"/>
                  </a:lnTo>
                  <a:lnTo>
                    <a:pt x="773900" y="1143892"/>
                  </a:lnTo>
                  <a:lnTo>
                    <a:pt x="726912" y="1152310"/>
                  </a:lnTo>
                  <a:lnTo>
                    <a:pt x="678748" y="1157456"/>
                  </a:lnTo>
                  <a:lnTo>
                    <a:pt x="629549" y="1159199"/>
                  </a:lnTo>
                  <a:lnTo>
                    <a:pt x="580351" y="1157456"/>
                  </a:lnTo>
                  <a:lnTo>
                    <a:pt x="532187" y="1152310"/>
                  </a:lnTo>
                  <a:lnTo>
                    <a:pt x="485199" y="1143892"/>
                  </a:lnTo>
                  <a:lnTo>
                    <a:pt x="439527" y="1132330"/>
                  </a:lnTo>
                  <a:lnTo>
                    <a:pt x="395311" y="1117752"/>
                  </a:lnTo>
                  <a:lnTo>
                    <a:pt x="352689" y="1100288"/>
                  </a:lnTo>
                  <a:lnTo>
                    <a:pt x="311804" y="1080067"/>
                  </a:lnTo>
                  <a:lnTo>
                    <a:pt x="272793" y="1057217"/>
                  </a:lnTo>
                  <a:lnTo>
                    <a:pt x="235798" y="1031868"/>
                  </a:lnTo>
                  <a:lnTo>
                    <a:pt x="200958" y="1004148"/>
                  </a:lnTo>
                  <a:lnTo>
                    <a:pt x="168414" y="974185"/>
                  </a:lnTo>
                  <a:lnTo>
                    <a:pt x="138305" y="942110"/>
                  </a:lnTo>
                  <a:lnTo>
                    <a:pt x="110771" y="908050"/>
                  </a:lnTo>
                  <a:lnTo>
                    <a:pt x="85952" y="872135"/>
                  </a:lnTo>
                  <a:lnTo>
                    <a:pt x="63988" y="834493"/>
                  </a:lnTo>
                  <a:lnTo>
                    <a:pt x="45019" y="795253"/>
                  </a:lnTo>
                  <a:lnTo>
                    <a:pt x="29185" y="754545"/>
                  </a:lnTo>
                  <a:lnTo>
                    <a:pt x="16626" y="712496"/>
                  </a:lnTo>
                  <a:lnTo>
                    <a:pt x="7483" y="669237"/>
                  </a:lnTo>
                  <a:lnTo>
                    <a:pt x="1894" y="624895"/>
                  </a:lnTo>
                  <a:lnTo>
                    <a:pt x="0" y="579599"/>
                  </a:lnTo>
                  <a:close/>
                </a:path>
              </a:pathLst>
            </a:custGeom>
            <a:ln w="9524">
              <a:solidFill>
                <a:srgbClr val="44546A"/>
              </a:solidFill>
            </a:ln>
          </p:spPr>
          <p:txBody>
            <a:bodyPr wrap="square" lIns="0" tIns="0" rIns="0" bIns="0" rtlCol="0"/>
            <a:lstStyle/>
            <a:p>
              <a:endParaRPr dirty="0"/>
            </a:p>
          </p:txBody>
        </p:sp>
      </p:grpSp>
      <p:sp>
        <p:nvSpPr>
          <p:cNvPr id="10" name="object 10"/>
          <p:cNvSpPr txBox="1"/>
          <p:nvPr/>
        </p:nvSpPr>
        <p:spPr>
          <a:xfrm>
            <a:off x="2504929" y="2499816"/>
            <a:ext cx="835660" cy="574040"/>
          </a:xfrm>
          <a:prstGeom prst="rect">
            <a:avLst/>
          </a:prstGeom>
        </p:spPr>
        <p:txBody>
          <a:bodyPr vert="horz" wrap="square" lIns="0" tIns="12700" rIns="0" bIns="0" rtlCol="0">
            <a:spAutoFit/>
          </a:bodyPr>
          <a:lstStyle/>
          <a:p>
            <a:pPr marL="12700" marR="5080" indent="-635" algn="ctr">
              <a:lnSpc>
                <a:spcPct val="100000"/>
              </a:lnSpc>
              <a:spcBef>
                <a:spcPts val="100"/>
              </a:spcBef>
            </a:pPr>
            <a:r>
              <a:rPr sz="1200" spc="-10" dirty="0">
                <a:solidFill>
                  <a:srgbClr val="FFFFFF"/>
                </a:solidFill>
                <a:latin typeface="Calibri"/>
                <a:cs typeface="Calibri"/>
              </a:rPr>
              <a:t>Inference </a:t>
            </a:r>
            <a:r>
              <a:rPr sz="1200" spc="-15" dirty="0">
                <a:solidFill>
                  <a:srgbClr val="FFFFFF"/>
                </a:solidFill>
                <a:latin typeface="Calibri"/>
                <a:cs typeface="Calibri"/>
              </a:rPr>
              <a:t>for </a:t>
            </a:r>
            <a:r>
              <a:rPr sz="1200" spc="-260" dirty="0">
                <a:solidFill>
                  <a:srgbClr val="FFFFFF"/>
                </a:solidFill>
                <a:latin typeface="Calibri"/>
                <a:cs typeface="Calibri"/>
              </a:rPr>
              <a:t> </a:t>
            </a:r>
            <a:r>
              <a:rPr sz="1200" spc="-10" dirty="0">
                <a:solidFill>
                  <a:srgbClr val="FFFFFF"/>
                </a:solidFill>
                <a:latin typeface="Calibri"/>
                <a:cs typeface="Calibri"/>
              </a:rPr>
              <a:t>Onboard </a:t>
            </a:r>
            <a:r>
              <a:rPr sz="1200" spc="-5" dirty="0">
                <a:solidFill>
                  <a:srgbClr val="FFFFFF"/>
                </a:solidFill>
                <a:latin typeface="Calibri"/>
                <a:cs typeface="Calibri"/>
              </a:rPr>
              <a:t> Compu</a:t>
            </a:r>
            <a:r>
              <a:rPr sz="1200" spc="-15" dirty="0">
                <a:solidFill>
                  <a:srgbClr val="FFFFFF"/>
                </a:solidFill>
                <a:latin typeface="Calibri"/>
                <a:cs typeface="Calibri"/>
              </a:rPr>
              <a:t>ta</a:t>
            </a:r>
            <a:r>
              <a:rPr sz="1200" spc="-5" dirty="0">
                <a:solidFill>
                  <a:srgbClr val="FFFFFF"/>
                </a:solidFill>
                <a:latin typeface="Calibri"/>
                <a:cs typeface="Calibri"/>
              </a:rPr>
              <a:t>tion</a:t>
            </a:r>
            <a:endParaRPr sz="1200" dirty="0">
              <a:latin typeface="Calibri"/>
              <a:cs typeface="Calibri"/>
            </a:endParaRPr>
          </a:p>
        </p:txBody>
      </p:sp>
      <p:grpSp>
        <p:nvGrpSpPr>
          <p:cNvPr id="11" name="object 11"/>
          <p:cNvGrpSpPr/>
          <p:nvPr/>
        </p:nvGrpSpPr>
        <p:grpSpPr>
          <a:xfrm>
            <a:off x="2183437" y="2781842"/>
            <a:ext cx="53340" cy="41275"/>
            <a:chOff x="2183437" y="2781842"/>
            <a:chExt cx="53340" cy="41275"/>
          </a:xfrm>
        </p:grpSpPr>
        <p:sp>
          <p:nvSpPr>
            <p:cNvPr id="12" name="object 12"/>
            <p:cNvSpPr/>
            <p:nvPr/>
          </p:nvSpPr>
          <p:spPr>
            <a:xfrm>
              <a:off x="2188199" y="2786604"/>
              <a:ext cx="43815" cy="31750"/>
            </a:xfrm>
            <a:custGeom>
              <a:avLst/>
              <a:gdLst/>
              <a:ahLst/>
              <a:cxnLst/>
              <a:rect l="l" t="t" r="r" b="b"/>
              <a:pathLst>
                <a:path w="43814" h="31750">
                  <a:moveTo>
                    <a:pt x="0" y="31465"/>
                  </a:moveTo>
                  <a:lnTo>
                    <a:pt x="0" y="0"/>
                  </a:lnTo>
                  <a:lnTo>
                    <a:pt x="43225" y="15732"/>
                  </a:lnTo>
                  <a:lnTo>
                    <a:pt x="0" y="31465"/>
                  </a:lnTo>
                  <a:close/>
                </a:path>
              </a:pathLst>
            </a:custGeom>
            <a:solidFill>
              <a:srgbClr val="44546A"/>
            </a:solidFill>
          </p:spPr>
          <p:txBody>
            <a:bodyPr wrap="square" lIns="0" tIns="0" rIns="0" bIns="0" rtlCol="0"/>
            <a:lstStyle/>
            <a:p>
              <a:endParaRPr dirty="0"/>
            </a:p>
          </p:txBody>
        </p:sp>
        <p:sp>
          <p:nvSpPr>
            <p:cNvPr id="13" name="object 13"/>
            <p:cNvSpPr/>
            <p:nvPr/>
          </p:nvSpPr>
          <p:spPr>
            <a:xfrm>
              <a:off x="2188199" y="2786604"/>
              <a:ext cx="43815" cy="31750"/>
            </a:xfrm>
            <a:custGeom>
              <a:avLst/>
              <a:gdLst/>
              <a:ahLst/>
              <a:cxnLst/>
              <a:rect l="l" t="t" r="r" b="b"/>
              <a:pathLst>
                <a:path w="43814" h="31750">
                  <a:moveTo>
                    <a:pt x="0" y="31465"/>
                  </a:moveTo>
                  <a:lnTo>
                    <a:pt x="43225" y="15732"/>
                  </a:lnTo>
                  <a:lnTo>
                    <a:pt x="0" y="0"/>
                  </a:lnTo>
                  <a:lnTo>
                    <a:pt x="0" y="31465"/>
                  </a:lnTo>
                  <a:close/>
                </a:path>
              </a:pathLst>
            </a:custGeom>
            <a:ln w="9524">
              <a:solidFill>
                <a:srgbClr val="44546A"/>
              </a:solidFill>
            </a:ln>
          </p:spPr>
          <p:txBody>
            <a:bodyPr wrap="square" lIns="0" tIns="0" rIns="0" bIns="0" rtlCol="0"/>
            <a:lstStyle/>
            <a:p>
              <a:endParaRPr dirty="0"/>
            </a:p>
          </p:txBody>
        </p:sp>
      </p:grpSp>
      <p:sp>
        <p:nvSpPr>
          <p:cNvPr id="14" name="object 14"/>
          <p:cNvSpPr txBox="1"/>
          <p:nvPr/>
        </p:nvSpPr>
        <p:spPr>
          <a:xfrm>
            <a:off x="1986929" y="1905717"/>
            <a:ext cx="177800" cy="679450"/>
          </a:xfrm>
          <a:prstGeom prst="rect">
            <a:avLst/>
          </a:prstGeom>
        </p:spPr>
        <p:txBody>
          <a:bodyPr vert="vert270" wrap="square" lIns="0" tIns="0" rIns="0" bIns="0" rtlCol="0">
            <a:spAutoFit/>
          </a:bodyPr>
          <a:lstStyle/>
          <a:p>
            <a:pPr marL="12700">
              <a:lnSpc>
                <a:spcPts val="1240"/>
              </a:lnSpc>
            </a:pPr>
            <a:r>
              <a:rPr sz="1200" spc="-10" dirty="0">
                <a:latin typeface="Calibri"/>
                <a:cs typeface="Calibri"/>
              </a:rPr>
              <a:t>MicroFlow</a:t>
            </a:r>
            <a:endParaRPr sz="1200" dirty="0">
              <a:latin typeface="Calibri"/>
              <a:cs typeface="Calibri"/>
            </a:endParaRPr>
          </a:p>
        </p:txBody>
      </p:sp>
      <p:grpSp>
        <p:nvGrpSpPr>
          <p:cNvPr id="15" name="object 15"/>
          <p:cNvGrpSpPr/>
          <p:nvPr/>
        </p:nvGrpSpPr>
        <p:grpSpPr>
          <a:xfrm>
            <a:off x="4157850" y="1553325"/>
            <a:ext cx="4712970" cy="2306320"/>
            <a:chOff x="4157850" y="1553325"/>
            <a:chExt cx="4712970" cy="2306320"/>
          </a:xfrm>
        </p:grpSpPr>
        <p:pic>
          <p:nvPicPr>
            <p:cNvPr id="16" name="object 16"/>
            <p:cNvPicPr/>
            <p:nvPr/>
          </p:nvPicPr>
          <p:blipFill>
            <a:blip r:embed="rId2" cstate="print"/>
            <a:stretch>
              <a:fillRect/>
            </a:stretch>
          </p:blipFill>
          <p:spPr>
            <a:xfrm>
              <a:off x="4157850" y="1553325"/>
              <a:ext cx="4712700" cy="2306100"/>
            </a:xfrm>
            <a:prstGeom prst="rect">
              <a:avLst/>
            </a:prstGeom>
          </p:spPr>
        </p:pic>
        <p:pic>
          <p:nvPicPr>
            <p:cNvPr id="17" name="object 17"/>
            <p:cNvPicPr/>
            <p:nvPr/>
          </p:nvPicPr>
          <p:blipFill>
            <a:blip r:embed="rId3" cstate="print"/>
            <a:stretch>
              <a:fillRect/>
            </a:stretch>
          </p:blipFill>
          <p:spPr>
            <a:xfrm>
              <a:off x="4214999" y="1591425"/>
              <a:ext cx="4598399" cy="2191800"/>
            </a:xfrm>
            <a:prstGeom prst="rect">
              <a:avLst/>
            </a:prstGeom>
          </p:spPr>
        </p:pic>
      </p:grpSp>
      <p:sp>
        <p:nvSpPr>
          <p:cNvPr id="18" name="object 18"/>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4314" y="742950"/>
            <a:ext cx="1674086" cy="351378"/>
          </a:xfrm>
          <a:prstGeom prst="rect">
            <a:avLst/>
          </a:prstGeom>
        </p:spPr>
        <p:txBody>
          <a:bodyPr vert="horz" wrap="square" lIns="0" tIns="12700" rIns="0" bIns="0" rtlCol="0">
            <a:spAutoFit/>
          </a:bodyPr>
          <a:lstStyle/>
          <a:p>
            <a:pPr marL="12700">
              <a:lnSpc>
                <a:spcPct val="100000"/>
              </a:lnSpc>
              <a:spcBef>
                <a:spcPts val="100"/>
              </a:spcBef>
            </a:pPr>
            <a:r>
              <a:rPr lang="en-US" sz="2200" b="1" u="sng" spc="-5" dirty="0"/>
              <a:t>Next Steps</a:t>
            </a:r>
            <a:endParaRPr sz="2200" b="1" u="sng" dirty="0"/>
          </a:p>
        </p:txBody>
      </p:sp>
      <p:pic>
        <p:nvPicPr>
          <p:cNvPr id="4" name="object 4"/>
          <p:cNvPicPr/>
          <p:nvPr/>
        </p:nvPicPr>
        <p:blipFill>
          <a:blip r:embed="rId2" cstate="print"/>
          <a:stretch>
            <a:fillRect/>
          </a:stretch>
        </p:blipFill>
        <p:spPr>
          <a:xfrm>
            <a:off x="6675200" y="2046526"/>
            <a:ext cx="1050449" cy="1050449"/>
          </a:xfrm>
          <a:prstGeom prst="rect">
            <a:avLst/>
          </a:prstGeom>
        </p:spPr>
      </p:pic>
      <p:sp>
        <p:nvSpPr>
          <p:cNvPr id="5" name="object 5"/>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
        <p:nvSpPr>
          <p:cNvPr id="6" name="TextBox 5">
            <a:extLst>
              <a:ext uri="{FF2B5EF4-FFF2-40B4-BE49-F238E27FC236}">
                <a16:creationId xmlns:a16="http://schemas.microsoft.com/office/drawing/2014/main" id="{8A90F6E8-0FE5-D2AD-BD02-53183416CC03}"/>
              </a:ext>
            </a:extLst>
          </p:cNvPr>
          <p:cNvSpPr txBox="1"/>
          <p:nvPr/>
        </p:nvSpPr>
        <p:spPr>
          <a:xfrm>
            <a:off x="609600" y="1276350"/>
            <a:ext cx="5029200" cy="2954655"/>
          </a:xfrm>
          <a:prstGeom prst="rect">
            <a:avLst/>
          </a:prstGeom>
          <a:noFill/>
        </p:spPr>
        <p:txBody>
          <a:bodyPr wrap="square" rtlCol="0">
            <a:spAutoFit/>
          </a:bodyPr>
          <a:lstStyle/>
          <a:p>
            <a:pPr marL="285750" indent="-285750">
              <a:buFont typeface="Arial" panose="020B0604020202020204" pitchFamily="34" charset="0"/>
              <a:buChar char="•"/>
            </a:pPr>
            <a:r>
              <a:rPr lang="en-US" b="1" dirty="0"/>
              <a:t>New Hardware selection</a:t>
            </a:r>
          </a:p>
          <a:p>
            <a:pPr lvl="1"/>
            <a:r>
              <a:rPr lang="en-IN" sz="1400" dirty="0"/>
              <a:t>Teensy do not have Wi-fi and BLE. It is good for ML model deployment but do we really need to deploy the model ????</a:t>
            </a:r>
          </a:p>
          <a:p>
            <a:pPr lvl="1"/>
            <a:endParaRPr lang="en-IN" sz="1400" dirty="0"/>
          </a:p>
          <a:p>
            <a:pPr lvl="1"/>
            <a:r>
              <a:rPr lang="en-IN" sz="1400" dirty="0"/>
              <a:t>In future if we need some real time displays or any user friendly UI, we will need to establish the wireless connection with the shoe.</a:t>
            </a:r>
          </a:p>
          <a:p>
            <a:pPr lvl="1"/>
            <a:r>
              <a:rPr lang="en-IN" sz="1400" dirty="0"/>
              <a:t>We need something which has 2 I2C ports, Wi-fi or BLE and SD card slot is optional (external module can be used). </a:t>
            </a:r>
          </a:p>
          <a:p>
            <a:pPr lvl="1"/>
            <a:endParaRPr lang="en-IN" sz="1400" dirty="0"/>
          </a:p>
          <a:p>
            <a:pPr lvl="1"/>
            <a:r>
              <a:rPr lang="en-IN" sz="1400" dirty="0"/>
              <a:t>ESP 32, ESP 8266, Raspberry pi </a:t>
            </a:r>
            <a:r>
              <a:rPr lang="en-IN" sz="1400" dirty="0" err="1"/>
              <a:t>pico</a:t>
            </a:r>
            <a:r>
              <a:rPr lang="en-IN" sz="1400" dirty="0"/>
              <a:t> and STM 32 can be good options. These will reduce the size of the sensor box as well. </a:t>
            </a:r>
          </a:p>
          <a:p>
            <a:pPr lvl="1"/>
            <a:endParaRPr lang="en-IN"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6F484-FEBB-6990-9434-FC14256C04E9}"/>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044DE2BC-10EA-75D4-B2A6-343195736F72}"/>
              </a:ext>
            </a:extLst>
          </p:cNvPr>
          <p:cNvSpPr txBox="1">
            <a:spLocks noGrp="1"/>
          </p:cNvSpPr>
          <p:nvPr>
            <p:ph type="title"/>
          </p:nvPr>
        </p:nvSpPr>
        <p:spPr>
          <a:xfrm>
            <a:off x="764314" y="742950"/>
            <a:ext cx="1674086" cy="351378"/>
          </a:xfrm>
          <a:prstGeom prst="rect">
            <a:avLst/>
          </a:prstGeom>
        </p:spPr>
        <p:txBody>
          <a:bodyPr vert="horz" wrap="square" lIns="0" tIns="12700" rIns="0" bIns="0" rtlCol="0">
            <a:spAutoFit/>
          </a:bodyPr>
          <a:lstStyle/>
          <a:p>
            <a:pPr marL="12700">
              <a:lnSpc>
                <a:spcPct val="100000"/>
              </a:lnSpc>
              <a:spcBef>
                <a:spcPts val="100"/>
              </a:spcBef>
            </a:pPr>
            <a:r>
              <a:rPr lang="en-US" sz="2200" b="1" u="sng" spc="-5" dirty="0"/>
              <a:t>Next Steps</a:t>
            </a:r>
            <a:endParaRPr sz="2200" b="1" u="sng" dirty="0"/>
          </a:p>
        </p:txBody>
      </p:sp>
      <p:sp>
        <p:nvSpPr>
          <p:cNvPr id="5" name="object 5">
            <a:extLst>
              <a:ext uri="{FF2B5EF4-FFF2-40B4-BE49-F238E27FC236}">
                <a16:creationId xmlns:a16="http://schemas.microsoft.com/office/drawing/2014/main" id="{C4F5862C-E43D-8940-1863-411C1D712CFF}"/>
              </a:ext>
            </a:extLst>
          </p:cNvPr>
          <p:cNvSpPr txBox="1"/>
          <p:nvPr/>
        </p:nvSpPr>
        <p:spPr>
          <a:xfrm>
            <a:off x="3561798" y="4846935"/>
            <a:ext cx="2016125" cy="139700"/>
          </a:xfrm>
          <a:prstGeom prst="rect">
            <a:avLst/>
          </a:prstGeom>
        </p:spPr>
        <p:txBody>
          <a:bodyPr vert="horz" wrap="square" lIns="0" tIns="0" rIns="0" bIns="0" rtlCol="0">
            <a:spAutoFit/>
          </a:bodyPr>
          <a:lstStyle/>
          <a:p>
            <a:pPr marL="12700">
              <a:lnSpc>
                <a:spcPts val="955"/>
              </a:lnSpc>
            </a:pPr>
            <a:r>
              <a:rPr sz="900" spc="-5" dirty="0">
                <a:solidFill>
                  <a:srgbClr val="888888"/>
                </a:solidFill>
                <a:latin typeface="Calibri"/>
                <a:cs typeface="Calibri"/>
              </a:rPr>
              <a:t>Indian </a:t>
            </a:r>
            <a:r>
              <a:rPr sz="900" spc="-10" dirty="0">
                <a:solidFill>
                  <a:srgbClr val="888888"/>
                </a:solidFill>
                <a:latin typeface="Calibri"/>
                <a:cs typeface="Calibri"/>
              </a:rPr>
              <a:t>Institute</a:t>
            </a:r>
            <a:r>
              <a:rPr sz="900" dirty="0">
                <a:solidFill>
                  <a:srgbClr val="888888"/>
                </a:solidFill>
                <a:latin typeface="Calibri"/>
                <a:cs typeface="Calibri"/>
              </a:rPr>
              <a:t> </a:t>
            </a:r>
            <a:r>
              <a:rPr sz="900" spc="-5" dirty="0">
                <a:solidFill>
                  <a:srgbClr val="888888"/>
                </a:solidFill>
                <a:latin typeface="Calibri"/>
                <a:cs typeface="Calibri"/>
              </a:rPr>
              <a:t>of</a:t>
            </a:r>
            <a:r>
              <a:rPr sz="900" dirty="0">
                <a:solidFill>
                  <a:srgbClr val="888888"/>
                </a:solidFill>
                <a:latin typeface="Calibri"/>
                <a:cs typeface="Calibri"/>
              </a:rPr>
              <a:t> </a:t>
            </a:r>
            <a:r>
              <a:rPr sz="900" spc="-15" dirty="0">
                <a:solidFill>
                  <a:srgbClr val="888888"/>
                </a:solidFill>
                <a:latin typeface="Calibri"/>
                <a:cs typeface="Calibri"/>
              </a:rPr>
              <a:t>Technology</a:t>
            </a:r>
            <a:r>
              <a:rPr sz="900" dirty="0">
                <a:solidFill>
                  <a:srgbClr val="888888"/>
                </a:solidFill>
                <a:latin typeface="Calibri"/>
                <a:cs typeface="Calibri"/>
              </a:rPr>
              <a:t> </a:t>
            </a:r>
            <a:r>
              <a:rPr sz="900" spc="-10" dirty="0">
                <a:solidFill>
                  <a:srgbClr val="888888"/>
                </a:solidFill>
                <a:latin typeface="Calibri"/>
                <a:cs typeface="Calibri"/>
              </a:rPr>
              <a:t>Gandhinagar</a:t>
            </a:r>
            <a:endParaRPr sz="900" dirty="0">
              <a:latin typeface="Calibri"/>
              <a:cs typeface="Calibri"/>
            </a:endParaRPr>
          </a:p>
        </p:txBody>
      </p:sp>
      <p:sp>
        <p:nvSpPr>
          <p:cNvPr id="6" name="TextBox 5">
            <a:extLst>
              <a:ext uri="{FF2B5EF4-FFF2-40B4-BE49-F238E27FC236}">
                <a16:creationId xmlns:a16="http://schemas.microsoft.com/office/drawing/2014/main" id="{B11F26C6-207A-4ADA-A3BE-B3EC67A5DAE8}"/>
              </a:ext>
            </a:extLst>
          </p:cNvPr>
          <p:cNvSpPr txBox="1"/>
          <p:nvPr/>
        </p:nvSpPr>
        <p:spPr>
          <a:xfrm>
            <a:off x="609600" y="1276350"/>
            <a:ext cx="5715000" cy="2739211"/>
          </a:xfrm>
          <a:prstGeom prst="rect">
            <a:avLst/>
          </a:prstGeom>
          <a:noFill/>
        </p:spPr>
        <p:txBody>
          <a:bodyPr wrap="square" rtlCol="0">
            <a:spAutoFit/>
          </a:bodyPr>
          <a:lstStyle/>
          <a:p>
            <a:pPr marL="285750" indent="-285750">
              <a:buFont typeface="Arial" panose="020B0604020202020204" pitchFamily="34" charset="0"/>
              <a:buChar char="•"/>
            </a:pPr>
            <a:r>
              <a:rPr lang="en-US" b="1" dirty="0"/>
              <a:t>New Activity Plan</a:t>
            </a:r>
          </a:p>
          <a:p>
            <a:pPr lvl="1"/>
            <a:r>
              <a:rPr lang="en-IN" sz="1400" dirty="0"/>
              <a:t>Initially check the current squat model with different activities.</a:t>
            </a:r>
          </a:p>
          <a:p>
            <a:pPr lvl="1"/>
            <a:endParaRPr lang="en-IN" sz="1400" dirty="0"/>
          </a:p>
          <a:p>
            <a:pPr lvl="1"/>
            <a:r>
              <a:rPr lang="en-IN" sz="1400" dirty="0"/>
              <a:t>Train a model with output as Fz, </a:t>
            </a:r>
            <a:r>
              <a:rPr lang="en-IN" sz="1400" dirty="0" err="1"/>
              <a:t>Fx</a:t>
            </a:r>
            <a:r>
              <a:rPr lang="en-IN" sz="1400" dirty="0"/>
              <a:t> and </a:t>
            </a:r>
            <a:r>
              <a:rPr lang="en-IN" sz="1400" dirty="0" err="1"/>
              <a:t>Fy</a:t>
            </a:r>
            <a:r>
              <a:rPr lang="en-IN" sz="1400" dirty="0"/>
              <a:t> together so that we can figure out should we proceed with only Fz or not. </a:t>
            </a:r>
          </a:p>
          <a:p>
            <a:pPr lvl="1"/>
            <a:endParaRPr lang="en-IN" sz="1400" dirty="0"/>
          </a:p>
          <a:p>
            <a:pPr lvl="1"/>
            <a:r>
              <a:rPr lang="en-IN" sz="1400" dirty="0"/>
              <a:t>Activity will be of 5 min ( 2 min sit-to-stand ,1 min rest, 2min squatting) </a:t>
            </a:r>
          </a:p>
          <a:p>
            <a:pPr lvl="1"/>
            <a:endParaRPr lang="en-IN" sz="1400" dirty="0"/>
          </a:p>
          <a:p>
            <a:pPr lvl="1"/>
            <a:r>
              <a:rPr lang="en-IN" sz="1400" dirty="0"/>
              <a:t>We will train total 3 models with this activity one for each activity alone and one combined and then will compare the results.</a:t>
            </a:r>
          </a:p>
          <a:p>
            <a:pPr lvl="1"/>
            <a:endParaRPr lang="en-IN" sz="1400" dirty="0"/>
          </a:p>
        </p:txBody>
      </p:sp>
    </p:spTree>
    <p:extLst>
      <p:ext uri="{BB962C8B-B14F-4D97-AF65-F5344CB8AC3E}">
        <p14:creationId xmlns:p14="http://schemas.microsoft.com/office/powerpoint/2010/main" val="36963011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5" y="670544"/>
            <a:ext cx="1600835" cy="360680"/>
          </a:xfrm>
          <a:prstGeom prst="rect">
            <a:avLst/>
          </a:prstGeom>
        </p:spPr>
        <p:txBody>
          <a:bodyPr vert="horz" wrap="square" lIns="0" tIns="12700" rIns="0" bIns="0" rtlCol="0">
            <a:spAutoFit/>
          </a:bodyPr>
          <a:lstStyle/>
          <a:p>
            <a:pPr marL="12700">
              <a:lnSpc>
                <a:spcPct val="100000"/>
              </a:lnSpc>
              <a:spcBef>
                <a:spcPts val="100"/>
              </a:spcBef>
            </a:pPr>
            <a:r>
              <a:rPr sz="2200" spc="-5" dirty="0"/>
              <a:t>Introduction</a:t>
            </a:r>
            <a:endParaRPr sz="2200" dirty="0"/>
          </a:p>
        </p:txBody>
      </p:sp>
      <p:sp>
        <p:nvSpPr>
          <p:cNvPr id="4" name="object 4"/>
          <p:cNvSpPr txBox="1"/>
          <p:nvPr/>
        </p:nvSpPr>
        <p:spPr>
          <a:xfrm>
            <a:off x="3082925" y="4794488"/>
            <a:ext cx="2784475" cy="147320"/>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888888"/>
                </a:solidFill>
                <a:latin typeface="Calibri"/>
                <a:cs typeface="Calibri"/>
              </a:rPr>
              <a:t>[1]</a:t>
            </a:r>
            <a:r>
              <a:rPr sz="800" spc="-10" dirty="0">
                <a:solidFill>
                  <a:srgbClr val="888888"/>
                </a:solidFill>
                <a:latin typeface="Calibri"/>
                <a:cs typeface="Calibri"/>
              </a:rPr>
              <a:t> Bonnefoy-Mazure, </a:t>
            </a:r>
            <a:r>
              <a:rPr sz="800" dirty="0">
                <a:solidFill>
                  <a:srgbClr val="888888"/>
                </a:solidFill>
                <a:latin typeface="Calibri"/>
                <a:cs typeface="Calibri"/>
              </a:rPr>
              <a:t>A.</a:t>
            </a:r>
            <a:r>
              <a:rPr sz="800" spc="-5" dirty="0">
                <a:solidFill>
                  <a:srgbClr val="888888"/>
                </a:solidFill>
                <a:latin typeface="Calibri"/>
                <a:cs typeface="Calibri"/>
              </a:rPr>
              <a:t> </a:t>
            </a:r>
            <a:r>
              <a:rPr sz="800" dirty="0">
                <a:solidFill>
                  <a:srgbClr val="888888"/>
                </a:solidFill>
                <a:latin typeface="Calibri"/>
                <a:cs typeface="Calibri"/>
              </a:rPr>
              <a:t>&amp;</a:t>
            </a:r>
            <a:r>
              <a:rPr sz="800" spc="-10" dirty="0">
                <a:solidFill>
                  <a:srgbClr val="888888"/>
                </a:solidFill>
                <a:latin typeface="Calibri"/>
                <a:cs typeface="Calibri"/>
              </a:rPr>
              <a:t> </a:t>
            </a:r>
            <a:r>
              <a:rPr sz="800" spc="-5" dirty="0">
                <a:solidFill>
                  <a:srgbClr val="888888"/>
                </a:solidFill>
                <a:latin typeface="Calibri"/>
                <a:cs typeface="Calibri"/>
              </a:rPr>
              <a:t>Armand,</a:t>
            </a:r>
            <a:r>
              <a:rPr sz="800" spc="-10" dirty="0">
                <a:solidFill>
                  <a:srgbClr val="888888"/>
                </a:solidFill>
                <a:latin typeface="Calibri"/>
                <a:cs typeface="Calibri"/>
              </a:rPr>
              <a:t> </a:t>
            </a:r>
            <a:r>
              <a:rPr sz="800" spc="-5" dirty="0">
                <a:solidFill>
                  <a:srgbClr val="888888"/>
                </a:solidFill>
                <a:latin typeface="Calibri"/>
                <a:cs typeface="Calibri"/>
              </a:rPr>
              <a:t>Stéphane. (2015).</a:t>
            </a:r>
            <a:r>
              <a:rPr sz="800" spc="-10" dirty="0">
                <a:solidFill>
                  <a:srgbClr val="888888"/>
                </a:solidFill>
                <a:latin typeface="Calibri"/>
                <a:cs typeface="Calibri"/>
              </a:rPr>
              <a:t> </a:t>
            </a:r>
            <a:r>
              <a:rPr sz="800" spc="-5" dirty="0">
                <a:solidFill>
                  <a:srgbClr val="888888"/>
                </a:solidFill>
                <a:latin typeface="Calibri"/>
                <a:cs typeface="Calibri"/>
              </a:rPr>
              <a:t>Normal</a:t>
            </a:r>
            <a:r>
              <a:rPr sz="800" spc="-10" dirty="0">
                <a:solidFill>
                  <a:srgbClr val="888888"/>
                </a:solidFill>
                <a:latin typeface="Calibri"/>
                <a:cs typeface="Calibri"/>
              </a:rPr>
              <a:t> </a:t>
            </a:r>
            <a:r>
              <a:rPr sz="800" spc="-5" dirty="0">
                <a:solidFill>
                  <a:srgbClr val="888888"/>
                </a:solidFill>
                <a:latin typeface="Calibri"/>
                <a:cs typeface="Calibri"/>
              </a:rPr>
              <a:t>gait.</a:t>
            </a:r>
            <a:endParaRPr sz="800" dirty="0">
              <a:latin typeface="Calibri"/>
              <a:cs typeface="Calibri"/>
            </a:endParaRPr>
          </a:p>
        </p:txBody>
      </p:sp>
      <p:sp>
        <p:nvSpPr>
          <p:cNvPr id="6" name="object 6"/>
          <p:cNvSpPr txBox="1"/>
          <p:nvPr/>
        </p:nvSpPr>
        <p:spPr>
          <a:xfrm>
            <a:off x="7080250" y="3736535"/>
            <a:ext cx="139065" cy="147320"/>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444654"/>
                </a:solidFill>
                <a:latin typeface="Calibri"/>
                <a:cs typeface="Calibri"/>
              </a:rPr>
              <a:t>[1]</a:t>
            </a:r>
            <a:endParaRPr sz="800" dirty="0">
              <a:latin typeface="Calibri"/>
              <a:cs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2625" y="670544"/>
            <a:ext cx="2225675" cy="360680"/>
          </a:xfrm>
          <a:prstGeom prst="rect">
            <a:avLst/>
          </a:prstGeom>
        </p:spPr>
        <p:txBody>
          <a:bodyPr vert="horz" wrap="square" lIns="0" tIns="12700" rIns="0" bIns="0" rtlCol="0">
            <a:spAutoFit/>
          </a:bodyPr>
          <a:lstStyle/>
          <a:p>
            <a:pPr marL="12700">
              <a:lnSpc>
                <a:spcPct val="100000"/>
              </a:lnSpc>
              <a:spcBef>
                <a:spcPts val="100"/>
              </a:spcBef>
            </a:pPr>
            <a:r>
              <a:rPr sz="2200" spc="-5" dirty="0"/>
              <a:t>Literature</a:t>
            </a:r>
            <a:r>
              <a:rPr sz="2200" spc="-80" dirty="0"/>
              <a:t> </a:t>
            </a:r>
            <a:r>
              <a:rPr sz="2200" spc="-5" dirty="0"/>
              <a:t>Review</a:t>
            </a:r>
            <a:endParaRPr sz="2200" dirty="0"/>
          </a:p>
        </p:txBody>
      </p:sp>
      <p:sp>
        <p:nvSpPr>
          <p:cNvPr id="3" name="object 3"/>
          <p:cNvSpPr txBox="1"/>
          <p:nvPr/>
        </p:nvSpPr>
        <p:spPr>
          <a:xfrm>
            <a:off x="794562" y="1336666"/>
            <a:ext cx="5796915" cy="2851785"/>
          </a:xfrm>
          <a:prstGeom prst="rect">
            <a:avLst/>
          </a:prstGeom>
        </p:spPr>
        <p:txBody>
          <a:bodyPr vert="horz" wrap="square" lIns="0" tIns="94615" rIns="0" bIns="0" rtlCol="0">
            <a:spAutoFit/>
          </a:bodyPr>
          <a:lstStyle/>
          <a:p>
            <a:pPr marL="357505" indent="-345440">
              <a:lnSpc>
                <a:spcPct val="100000"/>
              </a:lnSpc>
              <a:spcBef>
                <a:spcPts val="745"/>
              </a:spcBef>
              <a:tabLst>
                <a:tab pos="357505" algn="l"/>
              </a:tabLst>
            </a:pPr>
            <a:r>
              <a:rPr sz="1300" spc="-5" dirty="0">
                <a:latin typeface="Calibri"/>
                <a:cs typeface="Calibri"/>
              </a:rPr>
              <a:t>2.	</a:t>
            </a:r>
            <a:r>
              <a:rPr sz="1300" dirty="0">
                <a:latin typeface="Calibri"/>
                <a:cs typeface="Calibri"/>
              </a:rPr>
              <a:t>A </a:t>
            </a:r>
            <a:r>
              <a:rPr sz="1300" spc="-10" dirty="0">
                <a:latin typeface="Calibri"/>
                <a:cs typeface="Calibri"/>
              </a:rPr>
              <a:t>Wireless</a:t>
            </a:r>
            <a:r>
              <a:rPr sz="1300" dirty="0">
                <a:latin typeface="Calibri"/>
                <a:cs typeface="Calibri"/>
              </a:rPr>
              <a:t> </a:t>
            </a:r>
            <a:r>
              <a:rPr sz="1300" spc="-5" dirty="0">
                <a:latin typeface="Calibri"/>
                <a:cs typeface="Calibri"/>
              </a:rPr>
              <a:t>Human</a:t>
            </a:r>
            <a:r>
              <a:rPr sz="1300" dirty="0">
                <a:latin typeface="Calibri"/>
                <a:cs typeface="Calibri"/>
              </a:rPr>
              <a:t> </a:t>
            </a:r>
            <a:r>
              <a:rPr sz="1300" spc="-5" dirty="0">
                <a:latin typeface="Calibri"/>
                <a:cs typeface="Calibri"/>
              </a:rPr>
              <a:t>Motion</a:t>
            </a:r>
            <a:r>
              <a:rPr sz="1300" dirty="0">
                <a:latin typeface="Calibri"/>
                <a:cs typeface="Calibri"/>
              </a:rPr>
              <a:t> </a:t>
            </a:r>
            <a:r>
              <a:rPr sz="1300" spc="-10" dirty="0">
                <a:latin typeface="Calibri"/>
                <a:cs typeface="Calibri"/>
              </a:rPr>
              <a:t>Monitoring</a:t>
            </a:r>
            <a:r>
              <a:rPr sz="1300" dirty="0">
                <a:latin typeface="Calibri"/>
                <a:cs typeface="Calibri"/>
              </a:rPr>
              <a:t> </a:t>
            </a:r>
            <a:r>
              <a:rPr sz="1300" spc="-15" dirty="0">
                <a:latin typeface="Calibri"/>
                <a:cs typeface="Calibri"/>
              </a:rPr>
              <a:t>System</a:t>
            </a:r>
            <a:r>
              <a:rPr sz="1300" dirty="0">
                <a:latin typeface="Calibri"/>
                <a:cs typeface="Calibri"/>
              </a:rPr>
              <a:t> </a:t>
            </a:r>
            <a:r>
              <a:rPr sz="1300" spc="-15" dirty="0">
                <a:latin typeface="Calibri"/>
                <a:cs typeface="Calibri"/>
              </a:rPr>
              <a:t>for</a:t>
            </a:r>
            <a:r>
              <a:rPr sz="1300" dirty="0">
                <a:latin typeface="Calibri"/>
                <a:cs typeface="Calibri"/>
              </a:rPr>
              <a:t> </a:t>
            </a:r>
            <a:r>
              <a:rPr sz="1300" spc="-5" dirty="0">
                <a:latin typeface="Calibri"/>
                <a:cs typeface="Calibri"/>
              </a:rPr>
              <a:t>Smart</a:t>
            </a:r>
            <a:r>
              <a:rPr sz="1300" dirty="0">
                <a:latin typeface="Calibri"/>
                <a:cs typeface="Calibri"/>
              </a:rPr>
              <a:t> </a:t>
            </a:r>
            <a:r>
              <a:rPr sz="1300" spc="-10" dirty="0">
                <a:latin typeface="Calibri"/>
                <a:cs typeface="Calibri"/>
              </a:rPr>
              <a:t>Rehabilitation:</a:t>
            </a:r>
            <a:endParaRPr sz="1300" dirty="0">
              <a:latin typeface="Calibri"/>
              <a:cs typeface="Calibri"/>
            </a:endParaRPr>
          </a:p>
          <a:p>
            <a:pPr marL="357505" marR="543560">
              <a:lnSpc>
                <a:spcPts val="1400"/>
              </a:lnSpc>
              <a:spcBef>
                <a:spcPts val="819"/>
              </a:spcBef>
            </a:pPr>
            <a:r>
              <a:rPr sz="1300" spc="-5" dirty="0">
                <a:latin typeface="Calibri"/>
                <a:cs typeface="Calibri"/>
              </a:rPr>
              <a:t>The paper </a:t>
            </a:r>
            <a:r>
              <a:rPr sz="1300" spc="-10" dirty="0">
                <a:latin typeface="Calibri"/>
                <a:cs typeface="Calibri"/>
              </a:rPr>
              <a:t>introduces</a:t>
            </a:r>
            <a:r>
              <a:rPr sz="1300" spc="-5" dirty="0">
                <a:latin typeface="Calibri"/>
                <a:cs typeface="Calibri"/>
              </a:rPr>
              <a:t> </a:t>
            </a:r>
            <a:r>
              <a:rPr sz="1300" dirty="0">
                <a:latin typeface="Calibri"/>
                <a:cs typeface="Calibri"/>
              </a:rPr>
              <a:t>a</a:t>
            </a:r>
            <a:r>
              <a:rPr sz="1300" spc="-5" dirty="0">
                <a:latin typeface="Calibri"/>
                <a:cs typeface="Calibri"/>
              </a:rPr>
              <a:t> new analysis</a:t>
            </a:r>
            <a:r>
              <a:rPr sz="1300" dirty="0">
                <a:latin typeface="Calibri"/>
                <a:cs typeface="Calibri"/>
              </a:rPr>
              <a:t> </a:t>
            </a:r>
            <a:r>
              <a:rPr sz="1300" spc="-5" dirty="0">
                <a:latin typeface="Calibri"/>
                <a:cs typeface="Calibri"/>
              </a:rPr>
              <a:t>method </a:t>
            </a:r>
            <a:r>
              <a:rPr sz="1300" spc="-10" dirty="0">
                <a:latin typeface="Calibri"/>
                <a:cs typeface="Calibri"/>
              </a:rPr>
              <a:t>that</a:t>
            </a:r>
            <a:r>
              <a:rPr sz="1300" spc="-5" dirty="0">
                <a:latin typeface="Calibri"/>
                <a:cs typeface="Calibri"/>
              </a:rPr>
              <a:t> </a:t>
            </a:r>
            <a:r>
              <a:rPr sz="1300" spc="-10" dirty="0">
                <a:latin typeface="Calibri"/>
                <a:cs typeface="Calibri"/>
              </a:rPr>
              <a:t>utilizes</a:t>
            </a:r>
            <a:r>
              <a:rPr sz="1300" spc="-5" dirty="0">
                <a:latin typeface="Calibri"/>
                <a:cs typeface="Calibri"/>
              </a:rPr>
              <a:t> </a:t>
            </a:r>
            <a:r>
              <a:rPr sz="1300" spc="-10" dirty="0">
                <a:latin typeface="Calibri"/>
                <a:cs typeface="Calibri"/>
              </a:rPr>
              <a:t>fuzzy</a:t>
            </a:r>
            <a:r>
              <a:rPr sz="1300" spc="-5" dirty="0">
                <a:latin typeface="Calibri"/>
                <a:cs typeface="Calibri"/>
              </a:rPr>
              <a:t> logic </a:t>
            </a:r>
            <a:r>
              <a:rPr sz="1300" spc="-10" dirty="0">
                <a:latin typeface="Calibri"/>
                <a:cs typeface="Calibri"/>
              </a:rPr>
              <a:t>to </a:t>
            </a:r>
            <a:r>
              <a:rPr sz="1300" spc="-5" dirty="0">
                <a:latin typeface="Calibri"/>
                <a:cs typeface="Calibri"/>
              </a:rPr>
              <a:t> </a:t>
            </a:r>
            <a:r>
              <a:rPr sz="1300" spc="-10" dirty="0">
                <a:latin typeface="Calibri"/>
                <a:cs typeface="Calibri"/>
              </a:rPr>
              <a:t>continuously</a:t>
            </a:r>
            <a:r>
              <a:rPr sz="1300" spc="-5" dirty="0">
                <a:latin typeface="Calibri"/>
                <a:cs typeface="Calibri"/>
              </a:rPr>
              <a:t> </a:t>
            </a:r>
            <a:r>
              <a:rPr sz="1300" dirty="0">
                <a:latin typeface="Calibri"/>
                <a:cs typeface="Calibri"/>
              </a:rPr>
              <a:t>and </a:t>
            </a:r>
            <a:r>
              <a:rPr sz="1300" spc="-5" dirty="0">
                <a:latin typeface="Calibri"/>
                <a:cs typeface="Calibri"/>
              </a:rPr>
              <a:t>smoothly</a:t>
            </a:r>
            <a:r>
              <a:rPr sz="1300" dirty="0">
                <a:latin typeface="Calibri"/>
                <a:cs typeface="Calibri"/>
              </a:rPr>
              <a:t> </a:t>
            </a:r>
            <a:r>
              <a:rPr sz="1300" spc="-10" dirty="0">
                <a:latin typeface="Calibri"/>
                <a:cs typeface="Calibri"/>
              </a:rPr>
              <a:t>detect</a:t>
            </a:r>
            <a:r>
              <a:rPr sz="1300" spc="-5" dirty="0">
                <a:latin typeface="Calibri"/>
                <a:cs typeface="Calibri"/>
              </a:rPr>
              <a:t> </a:t>
            </a:r>
            <a:r>
              <a:rPr sz="1300" spc="-10" dirty="0">
                <a:latin typeface="Calibri"/>
                <a:cs typeface="Calibri"/>
              </a:rPr>
              <a:t>gait</a:t>
            </a:r>
            <a:r>
              <a:rPr sz="1300" dirty="0">
                <a:latin typeface="Calibri"/>
                <a:cs typeface="Calibri"/>
              </a:rPr>
              <a:t> </a:t>
            </a:r>
            <a:r>
              <a:rPr sz="1300" spc="-5" dirty="0">
                <a:latin typeface="Calibri"/>
                <a:cs typeface="Calibri"/>
              </a:rPr>
              <a:t>phases,</a:t>
            </a:r>
            <a:r>
              <a:rPr sz="1300" dirty="0">
                <a:latin typeface="Calibri"/>
                <a:cs typeface="Calibri"/>
              </a:rPr>
              <a:t> </a:t>
            </a:r>
            <a:r>
              <a:rPr sz="1300" spc="-5" dirty="0">
                <a:latin typeface="Calibri"/>
                <a:cs typeface="Calibri"/>
              </a:rPr>
              <a:t>enabling </a:t>
            </a:r>
            <a:r>
              <a:rPr sz="1300" dirty="0">
                <a:latin typeface="Calibri"/>
                <a:cs typeface="Calibri"/>
              </a:rPr>
              <a:t>a </a:t>
            </a:r>
            <a:r>
              <a:rPr sz="1300" spc="-10" dirty="0">
                <a:latin typeface="Calibri"/>
                <a:cs typeface="Calibri"/>
              </a:rPr>
              <a:t>comprehensive </a:t>
            </a:r>
            <a:r>
              <a:rPr sz="1300" spc="-280" dirty="0">
                <a:latin typeface="Calibri"/>
                <a:cs typeface="Calibri"/>
              </a:rPr>
              <a:t> </a:t>
            </a:r>
            <a:r>
              <a:rPr sz="1300" spc="-10" dirty="0">
                <a:latin typeface="Calibri"/>
                <a:cs typeface="Calibri"/>
              </a:rPr>
              <a:t>utilization </a:t>
            </a:r>
            <a:r>
              <a:rPr sz="1300" spc="-5" dirty="0">
                <a:latin typeface="Calibri"/>
                <a:cs typeface="Calibri"/>
              </a:rPr>
              <a:t>of GCF sensor </a:t>
            </a:r>
            <a:r>
              <a:rPr sz="1300" spc="-10" dirty="0">
                <a:latin typeface="Calibri"/>
                <a:cs typeface="Calibri"/>
              </a:rPr>
              <a:t>information.</a:t>
            </a:r>
            <a:endParaRPr sz="1300" dirty="0">
              <a:latin typeface="Calibri"/>
              <a:cs typeface="Calibri"/>
            </a:endParaRPr>
          </a:p>
          <a:p>
            <a:pPr marL="357505" marR="374015" algn="just">
              <a:lnSpc>
                <a:spcPts val="1400"/>
              </a:lnSpc>
              <a:spcBef>
                <a:spcPts val="815"/>
              </a:spcBef>
            </a:pPr>
            <a:r>
              <a:rPr sz="1300" spc="-15" dirty="0">
                <a:latin typeface="Calibri"/>
                <a:cs typeface="Calibri"/>
              </a:rPr>
              <a:t>Additionally, </a:t>
            </a:r>
            <a:r>
              <a:rPr sz="1300" spc="-5" dirty="0">
                <a:latin typeface="Calibri"/>
                <a:cs typeface="Calibri"/>
              </a:rPr>
              <a:t>the paper </a:t>
            </a:r>
            <a:r>
              <a:rPr sz="1300" spc="-10" dirty="0">
                <a:latin typeface="Calibri"/>
                <a:cs typeface="Calibri"/>
              </a:rPr>
              <a:t>presents </a:t>
            </a:r>
            <a:r>
              <a:rPr sz="1300" dirty="0">
                <a:latin typeface="Calibri"/>
                <a:cs typeface="Calibri"/>
              </a:rPr>
              <a:t>a </a:t>
            </a:r>
            <a:r>
              <a:rPr sz="1300" spc="-10" dirty="0">
                <a:latin typeface="Calibri"/>
                <a:cs typeface="Calibri"/>
              </a:rPr>
              <a:t>higher-level </a:t>
            </a:r>
            <a:r>
              <a:rPr sz="1300" spc="-5" dirty="0">
                <a:latin typeface="Calibri"/>
                <a:cs typeface="Calibri"/>
              </a:rPr>
              <a:t>algorithm </a:t>
            </a:r>
            <a:r>
              <a:rPr sz="1300" spc="-10" dirty="0">
                <a:latin typeface="Calibri"/>
                <a:cs typeface="Calibri"/>
              </a:rPr>
              <a:t>that quantitatively </a:t>
            </a:r>
            <a:r>
              <a:rPr sz="1300" spc="-5" dirty="0">
                <a:latin typeface="Calibri"/>
                <a:cs typeface="Calibri"/>
              </a:rPr>
              <a:t> </a:t>
            </a:r>
            <a:r>
              <a:rPr sz="1300" spc="-10" dirty="0">
                <a:latin typeface="Calibri"/>
                <a:cs typeface="Calibri"/>
              </a:rPr>
              <a:t>monitors </a:t>
            </a:r>
            <a:r>
              <a:rPr sz="1300" dirty="0">
                <a:latin typeface="Calibri"/>
                <a:cs typeface="Calibri"/>
              </a:rPr>
              <a:t>abnormalities </a:t>
            </a:r>
            <a:r>
              <a:rPr sz="1300" spc="-5" dirty="0">
                <a:latin typeface="Calibri"/>
                <a:cs typeface="Calibri"/>
              </a:rPr>
              <a:t>in human gait, including </a:t>
            </a:r>
            <a:r>
              <a:rPr sz="1300" spc="-10" dirty="0">
                <a:latin typeface="Calibri"/>
                <a:cs typeface="Calibri"/>
              </a:rPr>
              <a:t>improper </a:t>
            </a:r>
            <a:r>
              <a:rPr sz="1300" spc="-5" dirty="0">
                <a:latin typeface="Calibri"/>
                <a:cs typeface="Calibri"/>
              </a:rPr>
              <a:t>GCF </a:t>
            </a:r>
            <a:r>
              <a:rPr sz="1300" spc="-10" dirty="0">
                <a:latin typeface="Calibri"/>
                <a:cs typeface="Calibri"/>
              </a:rPr>
              <a:t>patterns </a:t>
            </a:r>
            <a:r>
              <a:rPr sz="1300" dirty="0">
                <a:latin typeface="Calibri"/>
                <a:cs typeface="Calibri"/>
              </a:rPr>
              <a:t>and </a:t>
            </a:r>
            <a:r>
              <a:rPr sz="1300" spc="-280" dirty="0">
                <a:latin typeface="Calibri"/>
                <a:cs typeface="Calibri"/>
              </a:rPr>
              <a:t> </a:t>
            </a:r>
            <a:r>
              <a:rPr sz="1300" spc="-10" dirty="0">
                <a:latin typeface="Calibri"/>
                <a:cs typeface="Calibri"/>
              </a:rPr>
              <a:t>incorrect gait</a:t>
            </a:r>
            <a:r>
              <a:rPr sz="1300" spc="-5" dirty="0">
                <a:latin typeface="Calibri"/>
                <a:cs typeface="Calibri"/>
              </a:rPr>
              <a:t> phase sequences.</a:t>
            </a:r>
            <a:endParaRPr sz="1300" dirty="0">
              <a:latin typeface="Calibri"/>
              <a:cs typeface="Calibri"/>
            </a:endParaRPr>
          </a:p>
          <a:p>
            <a:pPr marL="357505" marR="5080">
              <a:lnSpc>
                <a:spcPts val="1400"/>
              </a:lnSpc>
              <a:spcBef>
                <a:spcPts val="810"/>
              </a:spcBef>
            </a:pPr>
            <a:r>
              <a:rPr sz="1300" spc="-5" dirty="0">
                <a:latin typeface="Calibri"/>
                <a:cs typeface="Calibri"/>
              </a:rPr>
              <a:t>The</a:t>
            </a:r>
            <a:r>
              <a:rPr sz="1300" dirty="0">
                <a:latin typeface="Calibri"/>
                <a:cs typeface="Calibri"/>
              </a:rPr>
              <a:t> </a:t>
            </a:r>
            <a:r>
              <a:rPr sz="1300" spc="-10" dirty="0">
                <a:latin typeface="Calibri"/>
                <a:cs typeface="Calibri"/>
              </a:rPr>
              <a:t>proposed</a:t>
            </a:r>
            <a:r>
              <a:rPr sz="1300" dirty="0">
                <a:latin typeface="Calibri"/>
                <a:cs typeface="Calibri"/>
              </a:rPr>
              <a:t> </a:t>
            </a:r>
            <a:r>
              <a:rPr sz="1300" spc="-5" dirty="0">
                <a:latin typeface="Calibri"/>
                <a:cs typeface="Calibri"/>
              </a:rPr>
              <a:t>methods</a:t>
            </a:r>
            <a:r>
              <a:rPr sz="1300" dirty="0">
                <a:latin typeface="Calibri"/>
                <a:cs typeface="Calibri"/>
              </a:rPr>
              <a:t> </a:t>
            </a:r>
            <a:r>
              <a:rPr sz="1300" spc="-10" dirty="0">
                <a:latin typeface="Calibri"/>
                <a:cs typeface="Calibri"/>
              </a:rPr>
              <a:t>are</a:t>
            </a:r>
            <a:r>
              <a:rPr sz="1300" dirty="0">
                <a:latin typeface="Calibri"/>
                <a:cs typeface="Calibri"/>
              </a:rPr>
              <a:t> </a:t>
            </a:r>
            <a:r>
              <a:rPr sz="1300" spc="-10" dirty="0">
                <a:latin typeface="Calibri"/>
                <a:cs typeface="Calibri"/>
              </a:rPr>
              <a:t>implemented</a:t>
            </a:r>
            <a:r>
              <a:rPr sz="1300" dirty="0">
                <a:latin typeface="Calibri"/>
                <a:cs typeface="Calibri"/>
              </a:rPr>
              <a:t> </a:t>
            </a:r>
            <a:r>
              <a:rPr sz="1300" spc="-5" dirty="0">
                <a:latin typeface="Calibri"/>
                <a:cs typeface="Calibri"/>
              </a:rPr>
              <a:t>using</a:t>
            </a:r>
            <a:r>
              <a:rPr sz="1300" dirty="0">
                <a:latin typeface="Calibri"/>
                <a:cs typeface="Calibri"/>
              </a:rPr>
              <a:t> </a:t>
            </a:r>
            <a:r>
              <a:rPr sz="1300" spc="-10" dirty="0">
                <a:latin typeface="Calibri"/>
                <a:cs typeface="Calibri"/>
              </a:rPr>
              <a:t>sensor-embedded</a:t>
            </a:r>
            <a:r>
              <a:rPr sz="1300" dirty="0">
                <a:latin typeface="Calibri"/>
                <a:cs typeface="Calibri"/>
              </a:rPr>
              <a:t> </a:t>
            </a:r>
            <a:r>
              <a:rPr sz="1300" spc="-5" dirty="0">
                <a:latin typeface="Calibri"/>
                <a:cs typeface="Calibri"/>
              </a:rPr>
              <a:t>shoes,</a:t>
            </a:r>
            <a:r>
              <a:rPr sz="1300" dirty="0">
                <a:latin typeface="Calibri"/>
                <a:cs typeface="Calibri"/>
              </a:rPr>
              <a:t> </a:t>
            </a:r>
            <a:r>
              <a:rPr sz="1300" spc="-15" dirty="0">
                <a:latin typeface="Calibri"/>
                <a:cs typeface="Calibri"/>
              </a:rPr>
              <a:t>referred </a:t>
            </a:r>
            <a:r>
              <a:rPr sz="1300" spc="-280" dirty="0">
                <a:latin typeface="Calibri"/>
                <a:cs typeface="Calibri"/>
              </a:rPr>
              <a:t> </a:t>
            </a:r>
            <a:r>
              <a:rPr sz="1300" spc="-10" dirty="0">
                <a:latin typeface="Calibri"/>
                <a:cs typeface="Calibri"/>
              </a:rPr>
              <a:t>to </a:t>
            </a:r>
            <a:r>
              <a:rPr sz="1300" dirty="0">
                <a:latin typeface="Calibri"/>
                <a:cs typeface="Calibri"/>
              </a:rPr>
              <a:t>as</a:t>
            </a:r>
            <a:r>
              <a:rPr sz="1300" spc="-5" dirty="0">
                <a:latin typeface="Calibri"/>
                <a:cs typeface="Calibri"/>
              </a:rPr>
              <a:t> smart shoes, which </a:t>
            </a:r>
            <a:r>
              <a:rPr sz="1300" spc="-15" dirty="0">
                <a:latin typeface="Calibri"/>
                <a:cs typeface="Calibri"/>
              </a:rPr>
              <a:t>feature</a:t>
            </a:r>
            <a:r>
              <a:rPr sz="1300" spc="-5" dirty="0">
                <a:latin typeface="Calibri"/>
                <a:cs typeface="Calibri"/>
              </a:rPr>
              <a:t> </a:t>
            </a:r>
            <a:r>
              <a:rPr sz="1300" spc="-10" dirty="0">
                <a:latin typeface="Calibri"/>
                <a:cs typeface="Calibri"/>
              </a:rPr>
              <a:t>four</a:t>
            </a:r>
            <a:r>
              <a:rPr sz="1300" spc="-5" dirty="0">
                <a:latin typeface="Calibri"/>
                <a:cs typeface="Calibri"/>
              </a:rPr>
              <a:t> GCF </a:t>
            </a:r>
            <a:r>
              <a:rPr sz="1300" spc="-10" dirty="0">
                <a:latin typeface="Calibri"/>
                <a:cs typeface="Calibri"/>
              </a:rPr>
              <a:t>sensors</a:t>
            </a:r>
            <a:r>
              <a:rPr sz="1300" spc="-5" dirty="0">
                <a:latin typeface="Calibri"/>
                <a:cs typeface="Calibri"/>
              </a:rPr>
              <a:t> installed </a:t>
            </a:r>
            <a:r>
              <a:rPr sz="1300" spc="-10" dirty="0">
                <a:latin typeface="Calibri"/>
                <a:cs typeface="Calibri"/>
              </a:rPr>
              <a:t>between</a:t>
            </a:r>
            <a:r>
              <a:rPr sz="1300" spc="-5" dirty="0">
                <a:latin typeface="Calibri"/>
                <a:cs typeface="Calibri"/>
              </a:rPr>
              <a:t> the cushion </a:t>
            </a:r>
            <a:r>
              <a:rPr sz="1300" dirty="0">
                <a:latin typeface="Calibri"/>
                <a:cs typeface="Calibri"/>
              </a:rPr>
              <a:t> </a:t>
            </a:r>
            <a:r>
              <a:rPr sz="1300" spc="-5" dirty="0">
                <a:latin typeface="Calibri"/>
                <a:cs typeface="Calibri"/>
              </a:rPr>
              <a:t>pad</a:t>
            </a:r>
            <a:r>
              <a:rPr sz="1300" spc="-10" dirty="0">
                <a:latin typeface="Calibri"/>
                <a:cs typeface="Calibri"/>
              </a:rPr>
              <a:t> </a:t>
            </a:r>
            <a:r>
              <a:rPr sz="1300" dirty="0">
                <a:latin typeface="Calibri"/>
                <a:cs typeface="Calibri"/>
              </a:rPr>
              <a:t>and</a:t>
            </a:r>
            <a:r>
              <a:rPr sz="1300" spc="-5" dirty="0">
                <a:latin typeface="Calibri"/>
                <a:cs typeface="Calibri"/>
              </a:rPr>
              <a:t> the sole.</a:t>
            </a:r>
            <a:endParaRPr sz="1300" dirty="0">
              <a:latin typeface="Calibri"/>
              <a:cs typeface="Calibri"/>
            </a:endParaRPr>
          </a:p>
          <a:p>
            <a:pPr marL="357505" marR="36195">
              <a:lnSpc>
                <a:spcPts val="1400"/>
              </a:lnSpc>
              <a:spcBef>
                <a:spcPts val="815"/>
              </a:spcBef>
            </a:pPr>
            <a:r>
              <a:rPr sz="1300" spc="-10" dirty="0">
                <a:latin typeface="Calibri"/>
                <a:cs typeface="Calibri"/>
              </a:rPr>
              <a:t>Overall,</a:t>
            </a:r>
            <a:r>
              <a:rPr sz="1300" spc="-5" dirty="0">
                <a:latin typeface="Calibri"/>
                <a:cs typeface="Calibri"/>
              </a:rPr>
              <a:t> the</a:t>
            </a:r>
            <a:r>
              <a:rPr sz="1300" dirty="0">
                <a:latin typeface="Calibri"/>
                <a:cs typeface="Calibri"/>
              </a:rPr>
              <a:t> </a:t>
            </a:r>
            <a:r>
              <a:rPr sz="1300" spc="-10" dirty="0">
                <a:latin typeface="Calibri"/>
                <a:cs typeface="Calibri"/>
              </a:rPr>
              <a:t>research</a:t>
            </a:r>
            <a:r>
              <a:rPr sz="1300" spc="-5" dirty="0">
                <a:latin typeface="Calibri"/>
                <a:cs typeface="Calibri"/>
              </a:rPr>
              <a:t> paper</a:t>
            </a:r>
            <a:r>
              <a:rPr sz="1300" dirty="0">
                <a:latin typeface="Calibri"/>
                <a:cs typeface="Calibri"/>
              </a:rPr>
              <a:t> </a:t>
            </a:r>
            <a:r>
              <a:rPr sz="1300" spc="-10" dirty="0">
                <a:latin typeface="Calibri"/>
                <a:cs typeface="Calibri"/>
              </a:rPr>
              <a:t>introduces</a:t>
            </a:r>
            <a:r>
              <a:rPr sz="1300" dirty="0">
                <a:latin typeface="Calibri"/>
                <a:cs typeface="Calibri"/>
              </a:rPr>
              <a:t> an</a:t>
            </a:r>
            <a:r>
              <a:rPr sz="1300" spc="-5" dirty="0">
                <a:latin typeface="Calibri"/>
                <a:cs typeface="Calibri"/>
              </a:rPr>
              <a:t> approach</a:t>
            </a:r>
            <a:r>
              <a:rPr sz="1300" dirty="0">
                <a:latin typeface="Calibri"/>
                <a:cs typeface="Calibri"/>
              </a:rPr>
              <a:t> </a:t>
            </a:r>
            <a:r>
              <a:rPr sz="1300" spc="-10" dirty="0">
                <a:latin typeface="Calibri"/>
                <a:cs typeface="Calibri"/>
              </a:rPr>
              <a:t>to</a:t>
            </a:r>
            <a:r>
              <a:rPr sz="1300" spc="-5" dirty="0">
                <a:latin typeface="Calibri"/>
                <a:cs typeface="Calibri"/>
              </a:rPr>
              <a:t> </a:t>
            </a:r>
            <a:r>
              <a:rPr sz="1300" spc="-10" dirty="0">
                <a:latin typeface="Calibri"/>
                <a:cs typeface="Calibri"/>
              </a:rPr>
              <a:t>gait</a:t>
            </a:r>
            <a:r>
              <a:rPr sz="1300" dirty="0">
                <a:latin typeface="Calibri"/>
                <a:cs typeface="Calibri"/>
              </a:rPr>
              <a:t> </a:t>
            </a:r>
            <a:r>
              <a:rPr sz="1300" spc="-10" dirty="0">
                <a:latin typeface="Calibri"/>
                <a:cs typeface="Calibri"/>
              </a:rPr>
              <a:t>monitoring</a:t>
            </a:r>
            <a:r>
              <a:rPr sz="1300" dirty="0">
                <a:latin typeface="Calibri"/>
                <a:cs typeface="Calibri"/>
              </a:rPr>
              <a:t> </a:t>
            </a:r>
            <a:r>
              <a:rPr sz="1300" spc="-5" dirty="0">
                <a:latin typeface="Calibri"/>
                <a:cs typeface="Calibri"/>
              </a:rPr>
              <a:t>using </a:t>
            </a:r>
            <a:r>
              <a:rPr sz="1300" dirty="0">
                <a:latin typeface="Calibri"/>
                <a:cs typeface="Calibri"/>
              </a:rPr>
              <a:t>air </a:t>
            </a:r>
            <a:r>
              <a:rPr sz="1300" spc="5" dirty="0">
                <a:latin typeface="Calibri"/>
                <a:cs typeface="Calibri"/>
              </a:rPr>
              <a:t> </a:t>
            </a:r>
            <a:r>
              <a:rPr sz="1300" spc="-10" dirty="0">
                <a:latin typeface="Calibri"/>
                <a:cs typeface="Calibri"/>
              </a:rPr>
              <a:t>pressure</a:t>
            </a:r>
            <a:r>
              <a:rPr sz="1300" spc="-5" dirty="0">
                <a:latin typeface="Calibri"/>
                <a:cs typeface="Calibri"/>
              </a:rPr>
              <a:t> </a:t>
            </a:r>
            <a:r>
              <a:rPr sz="1300" spc="-10" dirty="0">
                <a:latin typeface="Calibri"/>
                <a:cs typeface="Calibri"/>
              </a:rPr>
              <a:t>sensors</a:t>
            </a:r>
            <a:r>
              <a:rPr sz="1300" dirty="0">
                <a:latin typeface="Calibri"/>
                <a:cs typeface="Calibri"/>
              </a:rPr>
              <a:t> and</a:t>
            </a:r>
            <a:r>
              <a:rPr sz="1300" spc="-5" dirty="0">
                <a:latin typeface="Calibri"/>
                <a:cs typeface="Calibri"/>
              </a:rPr>
              <a:t> </a:t>
            </a:r>
            <a:r>
              <a:rPr sz="1300" spc="-10" dirty="0">
                <a:latin typeface="Calibri"/>
                <a:cs typeface="Calibri"/>
              </a:rPr>
              <a:t>provides</a:t>
            </a:r>
            <a:r>
              <a:rPr sz="1300" dirty="0">
                <a:latin typeface="Calibri"/>
                <a:cs typeface="Calibri"/>
              </a:rPr>
              <a:t> </a:t>
            </a:r>
            <a:r>
              <a:rPr sz="1300" spc="-10" dirty="0">
                <a:latin typeface="Calibri"/>
                <a:cs typeface="Calibri"/>
              </a:rPr>
              <a:t>insights</a:t>
            </a:r>
            <a:r>
              <a:rPr sz="1300" spc="-5" dirty="0">
                <a:latin typeface="Calibri"/>
                <a:cs typeface="Calibri"/>
              </a:rPr>
              <a:t> </a:t>
            </a:r>
            <a:r>
              <a:rPr sz="1300" spc="-10" dirty="0">
                <a:latin typeface="Calibri"/>
                <a:cs typeface="Calibri"/>
              </a:rPr>
              <a:t>into</a:t>
            </a:r>
            <a:r>
              <a:rPr sz="1300" dirty="0">
                <a:latin typeface="Calibri"/>
                <a:cs typeface="Calibri"/>
              </a:rPr>
              <a:t> </a:t>
            </a:r>
            <a:r>
              <a:rPr sz="1300" spc="-5" dirty="0">
                <a:latin typeface="Calibri"/>
                <a:cs typeface="Calibri"/>
              </a:rPr>
              <a:t>the </a:t>
            </a:r>
            <a:r>
              <a:rPr sz="1300" spc="-10" dirty="0">
                <a:latin typeface="Calibri"/>
                <a:cs typeface="Calibri"/>
              </a:rPr>
              <a:t>detection</a:t>
            </a:r>
            <a:r>
              <a:rPr sz="1300" dirty="0">
                <a:latin typeface="Calibri"/>
                <a:cs typeface="Calibri"/>
              </a:rPr>
              <a:t> </a:t>
            </a:r>
            <a:r>
              <a:rPr sz="1300" spc="-5" dirty="0">
                <a:latin typeface="Calibri"/>
                <a:cs typeface="Calibri"/>
              </a:rPr>
              <a:t>of</a:t>
            </a:r>
            <a:r>
              <a:rPr sz="1300" dirty="0">
                <a:latin typeface="Calibri"/>
                <a:cs typeface="Calibri"/>
              </a:rPr>
              <a:t> </a:t>
            </a:r>
            <a:r>
              <a:rPr sz="1300" spc="-10" dirty="0">
                <a:latin typeface="Calibri"/>
                <a:cs typeface="Calibri"/>
              </a:rPr>
              <a:t>gait</a:t>
            </a:r>
            <a:r>
              <a:rPr sz="1300" spc="-5" dirty="0">
                <a:latin typeface="Calibri"/>
                <a:cs typeface="Calibri"/>
              </a:rPr>
              <a:t> phases</a:t>
            </a:r>
            <a:r>
              <a:rPr sz="1300" dirty="0">
                <a:latin typeface="Calibri"/>
                <a:cs typeface="Calibri"/>
              </a:rPr>
              <a:t> and </a:t>
            </a:r>
            <a:r>
              <a:rPr sz="1300" spc="5" dirty="0">
                <a:latin typeface="Calibri"/>
                <a:cs typeface="Calibri"/>
              </a:rPr>
              <a:t> </a:t>
            </a:r>
            <a:r>
              <a:rPr sz="1300" dirty="0">
                <a:latin typeface="Calibri"/>
                <a:cs typeface="Calibri"/>
              </a:rPr>
              <a:t>abnormalities,</a:t>
            </a:r>
            <a:r>
              <a:rPr sz="1300" spc="-5" dirty="0">
                <a:latin typeface="Calibri"/>
                <a:cs typeface="Calibri"/>
              </a:rPr>
              <a:t> </a:t>
            </a:r>
            <a:r>
              <a:rPr sz="1300" spc="-10" dirty="0">
                <a:latin typeface="Calibri"/>
                <a:cs typeface="Calibri"/>
              </a:rPr>
              <a:t>offering</a:t>
            </a:r>
            <a:r>
              <a:rPr sz="1300" dirty="0">
                <a:latin typeface="Calibri"/>
                <a:cs typeface="Calibri"/>
              </a:rPr>
              <a:t> </a:t>
            </a:r>
            <a:r>
              <a:rPr sz="1300" spc="-10" dirty="0">
                <a:latin typeface="Calibri"/>
                <a:cs typeface="Calibri"/>
              </a:rPr>
              <a:t>potential</a:t>
            </a:r>
            <a:r>
              <a:rPr sz="1300" dirty="0">
                <a:latin typeface="Calibri"/>
                <a:cs typeface="Calibri"/>
              </a:rPr>
              <a:t> </a:t>
            </a:r>
            <a:r>
              <a:rPr sz="1300" spc="-5" dirty="0">
                <a:latin typeface="Calibri"/>
                <a:cs typeface="Calibri"/>
              </a:rPr>
              <a:t>applications</a:t>
            </a:r>
            <a:r>
              <a:rPr sz="1300" dirty="0">
                <a:latin typeface="Calibri"/>
                <a:cs typeface="Calibri"/>
              </a:rPr>
              <a:t> </a:t>
            </a:r>
            <a:r>
              <a:rPr sz="1300" spc="-5" dirty="0">
                <a:latin typeface="Calibri"/>
                <a:cs typeface="Calibri"/>
              </a:rPr>
              <a:t>in</a:t>
            </a:r>
            <a:r>
              <a:rPr sz="1300" dirty="0">
                <a:latin typeface="Calibri"/>
                <a:cs typeface="Calibri"/>
              </a:rPr>
              <a:t> </a:t>
            </a:r>
            <a:r>
              <a:rPr sz="1300" spc="-5" dirty="0">
                <a:latin typeface="Calibri"/>
                <a:cs typeface="Calibri"/>
              </a:rPr>
              <a:t>advanced</a:t>
            </a:r>
            <a:r>
              <a:rPr sz="1300" dirty="0">
                <a:latin typeface="Calibri"/>
                <a:cs typeface="Calibri"/>
              </a:rPr>
              <a:t> </a:t>
            </a:r>
            <a:r>
              <a:rPr sz="1300" spc="-10" dirty="0">
                <a:latin typeface="Calibri"/>
                <a:cs typeface="Calibri"/>
              </a:rPr>
              <a:t>rehabilitation</a:t>
            </a:r>
            <a:r>
              <a:rPr sz="1300" dirty="0">
                <a:latin typeface="Calibri"/>
                <a:cs typeface="Calibri"/>
              </a:rPr>
              <a:t> </a:t>
            </a:r>
            <a:r>
              <a:rPr sz="1300" spc="-15" dirty="0">
                <a:latin typeface="Calibri"/>
                <a:cs typeface="Calibri"/>
              </a:rPr>
              <a:t>systems.</a:t>
            </a:r>
            <a:endParaRPr sz="1300" dirty="0">
              <a:latin typeface="Calibri"/>
              <a:cs typeface="Calibri"/>
            </a:endParaRPr>
          </a:p>
        </p:txBody>
      </p:sp>
      <p:sp>
        <p:nvSpPr>
          <p:cNvPr id="4" name="object 4"/>
          <p:cNvSpPr txBox="1"/>
          <p:nvPr/>
        </p:nvSpPr>
        <p:spPr>
          <a:xfrm>
            <a:off x="2356175" y="4754866"/>
            <a:ext cx="4312285" cy="269240"/>
          </a:xfrm>
          <a:prstGeom prst="rect">
            <a:avLst/>
          </a:prstGeom>
        </p:spPr>
        <p:txBody>
          <a:bodyPr vert="horz" wrap="square" lIns="0" tIns="12700" rIns="0" bIns="0" rtlCol="0">
            <a:spAutoFit/>
          </a:bodyPr>
          <a:lstStyle/>
          <a:p>
            <a:pPr marL="12700" marR="5080">
              <a:lnSpc>
                <a:spcPct val="100000"/>
              </a:lnSpc>
              <a:spcBef>
                <a:spcPts val="100"/>
              </a:spcBef>
            </a:pPr>
            <a:r>
              <a:rPr sz="800" spc="-5" dirty="0">
                <a:solidFill>
                  <a:srgbClr val="888888"/>
                </a:solidFill>
                <a:latin typeface="Calibri"/>
                <a:cs typeface="Calibri"/>
              </a:rPr>
              <a:t>[3]</a:t>
            </a:r>
            <a:r>
              <a:rPr sz="800" dirty="0">
                <a:solidFill>
                  <a:srgbClr val="888888"/>
                </a:solidFill>
                <a:latin typeface="Calibri"/>
                <a:cs typeface="Calibri"/>
              </a:rPr>
              <a:t> </a:t>
            </a:r>
            <a:r>
              <a:rPr sz="800" spc="-5" dirty="0">
                <a:solidFill>
                  <a:srgbClr val="888888"/>
                </a:solidFill>
                <a:latin typeface="Calibri"/>
                <a:cs typeface="Calibri"/>
              </a:rPr>
              <a:t>Kong,</a:t>
            </a:r>
            <a:r>
              <a:rPr sz="800" dirty="0">
                <a:solidFill>
                  <a:srgbClr val="888888"/>
                </a:solidFill>
                <a:latin typeface="Calibri"/>
                <a:cs typeface="Calibri"/>
              </a:rPr>
              <a:t> </a:t>
            </a:r>
            <a:r>
              <a:rPr sz="800" spc="-10" dirty="0">
                <a:solidFill>
                  <a:srgbClr val="888888"/>
                </a:solidFill>
                <a:latin typeface="Calibri"/>
                <a:cs typeface="Calibri"/>
              </a:rPr>
              <a:t>Kyoungchul,</a:t>
            </a:r>
            <a:r>
              <a:rPr sz="800" dirty="0">
                <a:solidFill>
                  <a:srgbClr val="888888"/>
                </a:solidFill>
                <a:latin typeface="Calibri"/>
                <a:cs typeface="Calibri"/>
              </a:rPr>
              <a:t> and </a:t>
            </a:r>
            <a:r>
              <a:rPr sz="800" spc="-10" dirty="0">
                <a:solidFill>
                  <a:srgbClr val="888888"/>
                </a:solidFill>
                <a:latin typeface="Calibri"/>
                <a:cs typeface="Calibri"/>
              </a:rPr>
              <a:t>Masayoshi</a:t>
            </a:r>
            <a:r>
              <a:rPr sz="800" dirty="0">
                <a:solidFill>
                  <a:srgbClr val="888888"/>
                </a:solidFill>
                <a:latin typeface="Calibri"/>
                <a:cs typeface="Calibri"/>
              </a:rPr>
              <a:t> </a:t>
            </a:r>
            <a:r>
              <a:rPr sz="800" spc="-15" dirty="0">
                <a:solidFill>
                  <a:srgbClr val="888888"/>
                </a:solidFill>
                <a:latin typeface="Calibri"/>
                <a:cs typeface="Calibri"/>
              </a:rPr>
              <a:t>Tomizuka.</a:t>
            </a:r>
            <a:r>
              <a:rPr sz="800" dirty="0">
                <a:solidFill>
                  <a:srgbClr val="888888"/>
                </a:solidFill>
                <a:latin typeface="Calibri"/>
                <a:cs typeface="Calibri"/>
              </a:rPr>
              <a:t> </a:t>
            </a:r>
            <a:r>
              <a:rPr sz="800" spc="-5" dirty="0">
                <a:solidFill>
                  <a:srgbClr val="888888"/>
                </a:solidFill>
                <a:latin typeface="Calibri"/>
                <a:cs typeface="Calibri"/>
              </a:rPr>
              <a:t>"A</a:t>
            </a:r>
            <a:r>
              <a:rPr sz="800" dirty="0">
                <a:solidFill>
                  <a:srgbClr val="888888"/>
                </a:solidFill>
                <a:latin typeface="Calibri"/>
                <a:cs typeface="Calibri"/>
              </a:rPr>
              <a:t> </a:t>
            </a:r>
            <a:r>
              <a:rPr sz="800" spc="-5" dirty="0">
                <a:solidFill>
                  <a:srgbClr val="888888"/>
                </a:solidFill>
                <a:latin typeface="Calibri"/>
                <a:cs typeface="Calibri"/>
              </a:rPr>
              <a:t>gait</a:t>
            </a:r>
            <a:r>
              <a:rPr sz="800" dirty="0">
                <a:solidFill>
                  <a:srgbClr val="888888"/>
                </a:solidFill>
                <a:latin typeface="Calibri"/>
                <a:cs typeface="Calibri"/>
              </a:rPr>
              <a:t> </a:t>
            </a:r>
            <a:r>
              <a:rPr sz="800" spc="-5" dirty="0">
                <a:solidFill>
                  <a:srgbClr val="888888"/>
                </a:solidFill>
                <a:latin typeface="Calibri"/>
                <a:cs typeface="Calibri"/>
              </a:rPr>
              <a:t>monitoring</a:t>
            </a:r>
            <a:r>
              <a:rPr sz="800" dirty="0">
                <a:solidFill>
                  <a:srgbClr val="888888"/>
                </a:solidFill>
                <a:latin typeface="Calibri"/>
                <a:cs typeface="Calibri"/>
              </a:rPr>
              <a:t> </a:t>
            </a:r>
            <a:r>
              <a:rPr sz="800" spc="-10" dirty="0">
                <a:solidFill>
                  <a:srgbClr val="888888"/>
                </a:solidFill>
                <a:latin typeface="Calibri"/>
                <a:cs typeface="Calibri"/>
              </a:rPr>
              <a:t>system</a:t>
            </a:r>
            <a:r>
              <a:rPr sz="800" spc="-5" dirty="0">
                <a:solidFill>
                  <a:srgbClr val="888888"/>
                </a:solidFill>
                <a:latin typeface="Calibri"/>
                <a:cs typeface="Calibri"/>
              </a:rPr>
              <a:t> based</a:t>
            </a:r>
            <a:r>
              <a:rPr sz="800" dirty="0">
                <a:solidFill>
                  <a:srgbClr val="888888"/>
                </a:solidFill>
                <a:latin typeface="Calibri"/>
                <a:cs typeface="Calibri"/>
              </a:rPr>
              <a:t> </a:t>
            </a:r>
            <a:r>
              <a:rPr sz="800" spc="-5" dirty="0">
                <a:solidFill>
                  <a:srgbClr val="888888"/>
                </a:solidFill>
                <a:latin typeface="Calibri"/>
                <a:cs typeface="Calibri"/>
              </a:rPr>
              <a:t>on</a:t>
            </a:r>
            <a:r>
              <a:rPr sz="800" dirty="0">
                <a:solidFill>
                  <a:srgbClr val="888888"/>
                </a:solidFill>
                <a:latin typeface="Calibri"/>
                <a:cs typeface="Calibri"/>
              </a:rPr>
              <a:t> air </a:t>
            </a:r>
            <a:r>
              <a:rPr sz="800" spc="-10" dirty="0">
                <a:solidFill>
                  <a:srgbClr val="888888"/>
                </a:solidFill>
                <a:latin typeface="Calibri"/>
                <a:cs typeface="Calibri"/>
              </a:rPr>
              <a:t>pressure</a:t>
            </a:r>
            <a:r>
              <a:rPr sz="800" dirty="0">
                <a:solidFill>
                  <a:srgbClr val="888888"/>
                </a:solidFill>
                <a:latin typeface="Calibri"/>
                <a:cs typeface="Calibri"/>
              </a:rPr>
              <a:t> </a:t>
            </a:r>
            <a:r>
              <a:rPr sz="800" spc="-10" dirty="0">
                <a:solidFill>
                  <a:srgbClr val="888888"/>
                </a:solidFill>
                <a:latin typeface="Calibri"/>
                <a:cs typeface="Calibri"/>
              </a:rPr>
              <a:t>sensors </a:t>
            </a:r>
            <a:r>
              <a:rPr sz="800" spc="-5" dirty="0">
                <a:solidFill>
                  <a:srgbClr val="888888"/>
                </a:solidFill>
                <a:latin typeface="Calibri"/>
                <a:cs typeface="Calibri"/>
              </a:rPr>
              <a:t> embedded</a:t>
            </a:r>
            <a:r>
              <a:rPr sz="800" spc="-10" dirty="0">
                <a:solidFill>
                  <a:srgbClr val="888888"/>
                </a:solidFill>
                <a:latin typeface="Calibri"/>
                <a:cs typeface="Calibri"/>
              </a:rPr>
              <a:t> </a:t>
            </a:r>
            <a:r>
              <a:rPr sz="800" spc="-5" dirty="0">
                <a:solidFill>
                  <a:srgbClr val="888888"/>
                </a:solidFill>
                <a:latin typeface="Calibri"/>
                <a:cs typeface="Calibri"/>
              </a:rPr>
              <a:t>in </a:t>
            </a:r>
            <a:r>
              <a:rPr sz="800" dirty="0">
                <a:solidFill>
                  <a:srgbClr val="888888"/>
                </a:solidFill>
                <a:latin typeface="Calibri"/>
                <a:cs typeface="Calibri"/>
              </a:rPr>
              <a:t>a</a:t>
            </a:r>
            <a:r>
              <a:rPr sz="800" spc="-5" dirty="0">
                <a:solidFill>
                  <a:srgbClr val="888888"/>
                </a:solidFill>
                <a:latin typeface="Calibri"/>
                <a:cs typeface="Calibri"/>
              </a:rPr>
              <a:t> shoe."</a:t>
            </a:r>
            <a:r>
              <a:rPr sz="800" dirty="0">
                <a:solidFill>
                  <a:srgbClr val="888888"/>
                </a:solidFill>
                <a:latin typeface="Calibri"/>
                <a:cs typeface="Calibri"/>
              </a:rPr>
              <a:t> </a:t>
            </a:r>
            <a:r>
              <a:rPr sz="800" i="1" spc="-10" dirty="0">
                <a:solidFill>
                  <a:srgbClr val="888888"/>
                </a:solidFill>
                <a:latin typeface="Calibri"/>
                <a:cs typeface="Calibri"/>
              </a:rPr>
              <a:t>IEEE/ASME</a:t>
            </a:r>
            <a:r>
              <a:rPr sz="800" i="1" spc="-5" dirty="0">
                <a:solidFill>
                  <a:srgbClr val="888888"/>
                </a:solidFill>
                <a:latin typeface="Calibri"/>
                <a:cs typeface="Calibri"/>
              </a:rPr>
              <a:t> </a:t>
            </a:r>
            <a:r>
              <a:rPr sz="800" i="1" spc="-10" dirty="0">
                <a:solidFill>
                  <a:srgbClr val="888888"/>
                </a:solidFill>
                <a:latin typeface="Calibri"/>
                <a:cs typeface="Calibri"/>
              </a:rPr>
              <a:t>Transactions</a:t>
            </a:r>
            <a:r>
              <a:rPr sz="800" i="1" spc="-5" dirty="0">
                <a:solidFill>
                  <a:srgbClr val="888888"/>
                </a:solidFill>
                <a:latin typeface="Calibri"/>
                <a:cs typeface="Calibri"/>
              </a:rPr>
              <a:t> on </a:t>
            </a:r>
            <a:r>
              <a:rPr sz="800" i="1" dirty="0">
                <a:solidFill>
                  <a:srgbClr val="888888"/>
                </a:solidFill>
                <a:latin typeface="Calibri"/>
                <a:cs typeface="Calibri"/>
              </a:rPr>
              <a:t>mechatronics</a:t>
            </a:r>
            <a:r>
              <a:rPr sz="800" i="1" spc="5" dirty="0">
                <a:solidFill>
                  <a:srgbClr val="888888"/>
                </a:solidFill>
                <a:latin typeface="Calibri"/>
                <a:cs typeface="Calibri"/>
              </a:rPr>
              <a:t> </a:t>
            </a:r>
            <a:r>
              <a:rPr sz="800" spc="-5" dirty="0">
                <a:solidFill>
                  <a:srgbClr val="888888"/>
                </a:solidFill>
                <a:latin typeface="Calibri"/>
                <a:cs typeface="Calibri"/>
              </a:rPr>
              <a:t>14.3 (2009): 358-370.</a:t>
            </a:r>
            <a:endParaRPr sz="800" dirty="0">
              <a:latin typeface="Calibri"/>
              <a:cs typeface="Calibri"/>
            </a:endParaRPr>
          </a:p>
        </p:txBody>
      </p:sp>
      <p:sp>
        <p:nvSpPr>
          <p:cNvPr id="5" name="object 5"/>
          <p:cNvSpPr txBox="1"/>
          <p:nvPr/>
        </p:nvSpPr>
        <p:spPr>
          <a:xfrm>
            <a:off x="7578412" y="3597811"/>
            <a:ext cx="139065" cy="147320"/>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444654"/>
                </a:solidFill>
                <a:latin typeface="Calibri"/>
                <a:cs typeface="Calibri"/>
              </a:rPr>
              <a:t>[3]</a:t>
            </a:r>
            <a:endParaRPr sz="800" dirty="0">
              <a:latin typeface="Calibri"/>
              <a:cs typeface="Calibri"/>
            </a:endParaRPr>
          </a:p>
        </p:txBody>
      </p:sp>
      <p:pic>
        <p:nvPicPr>
          <p:cNvPr id="6" name="object 6"/>
          <p:cNvPicPr/>
          <p:nvPr/>
        </p:nvPicPr>
        <p:blipFill>
          <a:blip r:embed="rId2" cstate="print"/>
          <a:stretch>
            <a:fillRect/>
          </a:stretch>
        </p:blipFill>
        <p:spPr>
          <a:xfrm>
            <a:off x="6951857" y="1802714"/>
            <a:ext cx="1522706" cy="153354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40931-FDBD-4042-11BA-19CC94C83DA5}"/>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26818F6-A71D-4CA1-EDF1-E9FA77FF5AB5}"/>
              </a:ext>
            </a:extLst>
          </p:cNvPr>
          <p:cNvSpPr txBox="1">
            <a:spLocks noGrp="1"/>
          </p:cNvSpPr>
          <p:nvPr>
            <p:ph type="title"/>
          </p:nvPr>
        </p:nvSpPr>
        <p:spPr>
          <a:xfrm>
            <a:off x="682625" y="670544"/>
            <a:ext cx="2225675" cy="360680"/>
          </a:xfrm>
          <a:prstGeom prst="rect">
            <a:avLst/>
          </a:prstGeom>
        </p:spPr>
        <p:txBody>
          <a:bodyPr vert="horz" wrap="square" lIns="0" tIns="12700" rIns="0" bIns="0" rtlCol="0">
            <a:spAutoFit/>
          </a:bodyPr>
          <a:lstStyle/>
          <a:p>
            <a:pPr marL="12700">
              <a:lnSpc>
                <a:spcPct val="100000"/>
              </a:lnSpc>
              <a:spcBef>
                <a:spcPts val="100"/>
              </a:spcBef>
            </a:pPr>
            <a:r>
              <a:rPr sz="2200" spc="-5" dirty="0"/>
              <a:t>Literature</a:t>
            </a:r>
            <a:r>
              <a:rPr sz="2200" spc="-80" dirty="0"/>
              <a:t> </a:t>
            </a:r>
            <a:r>
              <a:rPr sz="2200" spc="-5" dirty="0"/>
              <a:t>Review</a:t>
            </a:r>
            <a:endParaRPr sz="2200" dirty="0"/>
          </a:p>
        </p:txBody>
      </p:sp>
      <p:sp>
        <p:nvSpPr>
          <p:cNvPr id="3" name="object 3">
            <a:extLst>
              <a:ext uri="{FF2B5EF4-FFF2-40B4-BE49-F238E27FC236}">
                <a16:creationId xmlns:a16="http://schemas.microsoft.com/office/drawing/2014/main" id="{612E1F06-12D1-3FF4-3846-9EF1ED7210B4}"/>
              </a:ext>
            </a:extLst>
          </p:cNvPr>
          <p:cNvSpPr txBox="1"/>
          <p:nvPr/>
        </p:nvSpPr>
        <p:spPr>
          <a:xfrm>
            <a:off x="304800" y="1276350"/>
            <a:ext cx="5796915" cy="3296415"/>
          </a:xfrm>
          <a:prstGeom prst="rect">
            <a:avLst/>
          </a:prstGeom>
        </p:spPr>
        <p:txBody>
          <a:bodyPr vert="horz" wrap="square" lIns="0" tIns="94615" rIns="0" bIns="0" rtlCol="0">
            <a:spAutoFit/>
          </a:bodyPr>
          <a:lstStyle/>
          <a:p>
            <a:pPr marL="357505" indent="-345440">
              <a:lnSpc>
                <a:spcPct val="100000"/>
              </a:lnSpc>
              <a:spcBef>
                <a:spcPts val="745"/>
              </a:spcBef>
              <a:tabLst>
                <a:tab pos="357505" algn="l"/>
              </a:tabLst>
            </a:pPr>
            <a:r>
              <a:rPr lang="en-IN" sz="1200" spc="-5" dirty="0">
                <a:latin typeface="+mj-lt"/>
                <a:cs typeface="Calibri"/>
              </a:rPr>
              <a:t>3</a:t>
            </a:r>
            <a:r>
              <a:rPr sz="1200" spc="-5" dirty="0">
                <a:latin typeface="+mj-lt"/>
                <a:cs typeface="Calibri"/>
              </a:rPr>
              <a:t>.	</a:t>
            </a:r>
            <a:r>
              <a:rPr lang="en-US" sz="1600" dirty="0">
                <a:effectLst/>
                <a:latin typeface="+mj-lt"/>
                <a:ea typeface="Times New Roman" panose="02020603050405020304" pitchFamily="18" charset="0"/>
              </a:rPr>
              <a:t>This work develops a shoe sole sensor system with high-capacity, compact triaxial force sensors to estimate three-directional ground reaction forces (GRFs) during walking and turning movements. By utilizing Cr–N strain-sensitive                                   thin films mounted at key points on the shoe                               sole, the system captures detailed GRF data,                               which is then processed using machine                                           learning models, including multiple linear                                              regression (MLR) and Gaussian process                             regression (GPR). The results demonstrate that the GPR model effectively predicts GRFs in the y and z directions with a prediction error of less than 15%, showing strong agreement with force plate measurements</a:t>
            </a:r>
            <a:endParaRPr lang="en-US" sz="1200" dirty="0">
              <a:latin typeface="+mj-lt"/>
              <a:cs typeface="Calibri"/>
            </a:endParaRPr>
          </a:p>
        </p:txBody>
      </p:sp>
      <p:sp>
        <p:nvSpPr>
          <p:cNvPr id="4" name="object 4">
            <a:extLst>
              <a:ext uri="{FF2B5EF4-FFF2-40B4-BE49-F238E27FC236}">
                <a16:creationId xmlns:a16="http://schemas.microsoft.com/office/drawing/2014/main" id="{9CCEEE33-D825-84C2-EAD6-6880A907AA2E}"/>
              </a:ext>
            </a:extLst>
          </p:cNvPr>
          <p:cNvSpPr txBox="1"/>
          <p:nvPr/>
        </p:nvSpPr>
        <p:spPr>
          <a:xfrm>
            <a:off x="2356175" y="4754866"/>
            <a:ext cx="4312285" cy="269240"/>
          </a:xfrm>
          <a:prstGeom prst="rect">
            <a:avLst/>
          </a:prstGeom>
        </p:spPr>
        <p:txBody>
          <a:bodyPr vert="horz" wrap="square" lIns="0" tIns="12700" rIns="0" bIns="0" rtlCol="0">
            <a:spAutoFit/>
          </a:bodyPr>
          <a:lstStyle/>
          <a:p>
            <a:pPr marL="12700" marR="5080">
              <a:lnSpc>
                <a:spcPct val="100000"/>
              </a:lnSpc>
              <a:spcBef>
                <a:spcPts val="100"/>
              </a:spcBef>
            </a:pPr>
            <a:r>
              <a:rPr sz="800" spc="-5" dirty="0">
                <a:solidFill>
                  <a:srgbClr val="888888"/>
                </a:solidFill>
                <a:latin typeface="Calibri"/>
                <a:cs typeface="Calibri"/>
              </a:rPr>
              <a:t>[</a:t>
            </a:r>
            <a:r>
              <a:rPr lang="en-IN" sz="800" spc="-5" dirty="0">
                <a:solidFill>
                  <a:srgbClr val="888888"/>
                </a:solidFill>
                <a:latin typeface="Calibri"/>
                <a:cs typeface="Calibri"/>
              </a:rPr>
              <a:t>5</a:t>
            </a:r>
            <a:r>
              <a:rPr sz="800" spc="-5" dirty="0">
                <a:solidFill>
                  <a:srgbClr val="888888"/>
                </a:solidFill>
                <a:latin typeface="Calibri"/>
                <a:cs typeface="Calibri"/>
              </a:rPr>
              <a:t>]</a:t>
            </a:r>
            <a:r>
              <a:rPr sz="800" dirty="0">
                <a:solidFill>
                  <a:srgbClr val="888888"/>
                </a:solidFill>
                <a:latin typeface="Calibri"/>
                <a:cs typeface="Calibri"/>
              </a:rPr>
              <a:t> </a:t>
            </a:r>
            <a:r>
              <a:rPr lang="en-US" sz="800" spc="-5" dirty="0">
                <a:solidFill>
                  <a:srgbClr val="888888"/>
                </a:solidFill>
                <a:latin typeface="Calibri"/>
                <a:cs typeface="Calibri"/>
              </a:rPr>
              <a:t>Prediction of Three-Directional Ground Reaction Forces during Walking Using a Shoe Sole Sensor System and Machine Learning</a:t>
            </a:r>
            <a:endParaRPr sz="800" dirty="0">
              <a:latin typeface="Calibri"/>
              <a:cs typeface="Calibri"/>
            </a:endParaRPr>
          </a:p>
        </p:txBody>
      </p:sp>
      <p:sp>
        <p:nvSpPr>
          <p:cNvPr id="5" name="object 5">
            <a:extLst>
              <a:ext uri="{FF2B5EF4-FFF2-40B4-BE49-F238E27FC236}">
                <a16:creationId xmlns:a16="http://schemas.microsoft.com/office/drawing/2014/main" id="{346B33CB-246B-643C-745E-C885603093D3}"/>
              </a:ext>
            </a:extLst>
          </p:cNvPr>
          <p:cNvSpPr txBox="1"/>
          <p:nvPr/>
        </p:nvSpPr>
        <p:spPr>
          <a:xfrm>
            <a:off x="7578412" y="3597811"/>
            <a:ext cx="139065" cy="147320"/>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444654"/>
                </a:solidFill>
                <a:latin typeface="Calibri"/>
                <a:cs typeface="Calibri"/>
              </a:rPr>
              <a:t>[3]</a:t>
            </a:r>
            <a:endParaRPr sz="800" dirty="0">
              <a:latin typeface="Calibri"/>
              <a:cs typeface="Calibri"/>
            </a:endParaRPr>
          </a:p>
        </p:txBody>
      </p:sp>
      <p:pic>
        <p:nvPicPr>
          <p:cNvPr id="7" name="Picture 6">
            <a:extLst>
              <a:ext uri="{FF2B5EF4-FFF2-40B4-BE49-F238E27FC236}">
                <a16:creationId xmlns:a16="http://schemas.microsoft.com/office/drawing/2014/main" id="{B18265FF-29D4-5C48-B6A3-0E0B4A8E8796}"/>
              </a:ext>
            </a:extLst>
          </p:cNvPr>
          <p:cNvPicPr>
            <a:picLocks noChangeAspect="1"/>
          </p:cNvPicPr>
          <p:nvPr/>
        </p:nvPicPr>
        <p:blipFill>
          <a:blip r:embed="rId2"/>
          <a:stretch>
            <a:fillRect/>
          </a:stretch>
        </p:blipFill>
        <p:spPr>
          <a:xfrm>
            <a:off x="4935064" y="2077910"/>
            <a:ext cx="3810000" cy="1552575"/>
          </a:xfrm>
          <a:prstGeom prst="rect">
            <a:avLst/>
          </a:prstGeom>
        </p:spPr>
      </p:pic>
    </p:spTree>
    <p:extLst>
      <p:ext uri="{BB962C8B-B14F-4D97-AF65-F5344CB8AC3E}">
        <p14:creationId xmlns:p14="http://schemas.microsoft.com/office/powerpoint/2010/main" val="2047687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9B1320-BFBE-88A8-EA18-E88719FB6AD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04ABFEA-313E-BC4C-F62A-B04909A8CCB3}"/>
              </a:ext>
            </a:extLst>
          </p:cNvPr>
          <p:cNvSpPr txBox="1">
            <a:spLocks noGrp="1"/>
          </p:cNvSpPr>
          <p:nvPr>
            <p:ph type="title"/>
          </p:nvPr>
        </p:nvSpPr>
        <p:spPr>
          <a:xfrm>
            <a:off x="682625" y="670544"/>
            <a:ext cx="2225675" cy="360680"/>
          </a:xfrm>
          <a:prstGeom prst="rect">
            <a:avLst/>
          </a:prstGeom>
        </p:spPr>
        <p:txBody>
          <a:bodyPr vert="horz" wrap="square" lIns="0" tIns="12700" rIns="0" bIns="0" rtlCol="0">
            <a:spAutoFit/>
          </a:bodyPr>
          <a:lstStyle/>
          <a:p>
            <a:pPr marL="12700">
              <a:lnSpc>
                <a:spcPct val="100000"/>
              </a:lnSpc>
              <a:spcBef>
                <a:spcPts val="100"/>
              </a:spcBef>
            </a:pPr>
            <a:r>
              <a:rPr sz="2200" spc="-5" dirty="0"/>
              <a:t>Literature</a:t>
            </a:r>
            <a:r>
              <a:rPr sz="2200" spc="-80" dirty="0"/>
              <a:t> </a:t>
            </a:r>
            <a:r>
              <a:rPr sz="2200" spc="-5" dirty="0"/>
              <a:t>Review</a:t>
            </a:r>
            <a:endParaRPr sz="2200" dirty="0"/>
          </a:p>
        </p:txBody>
      </p:sp>
      <p:sp>
        <p:nvSpPr>
          <p:cNvPr id="3" name="object 3">
            <a:extLst>
              <a:ext uri="{FF2B5EF4-FFF2-40B4-BE49-F238E27FC236}">
                <a16:creationId xmlns:a16="http://schemas.microsoft.com/office/drawing/2014/main" id="{063C8795-B667-33F5-AF20-1E946C07E3FE}"/>
              </a:ext>
            </a:extLst>
          </p:cNvPr>
          <p:cNvSpPr txBox="1"/>
          <p:nvPr/>
        </p:nvSpPr>
        <p:spPr>
          <a:xfrm>
            <a:off x="228600" y="1014033"/>
            <a:ext cx="5715000" cy="3542636"/>
          </a:xfrm>
          <a:prstGeom prst="rect">
            <a:avLst/>
          </a:prstGeom>
        </p:spPr>
        <p:txBody>
          <a:bodyPr vert="horz" wrap="square" lIns="0" tIns="94615" rIns="0" bIns="0" rtlCol="0">
            <a:spAutoFit/>
          </a:bodyPr>
          <a:lstStyle/>
          <a:p>
            <a:pPr marL="357505" indent="-345440">
              <a:lnSpc>
                <a:spcPct val="100000"/>
              </a:lnSpc>
              <a:spcBef>
                <a:spcPts val="745"/>
              </a:spcBef>
              <a:tabLst>
                <a:tab pos="357505" algn="l"/>
              </a:tabLst>
            </a:pPr>
            <a:r>
              <a:rPr lang="en-IN" sz="1200" spc="-5" dirty="0">
                <a:latin typeface="+mj-lt"/>
                <a:cs typeface="Calibri"/>
              </a:rPr>
              <a:t>3</a:t>
            </a:r>
            <a:r>
              <a:rPr sz="1200" spc="-5" dirty="0">
                <a:latin typeface="+mj-lt"/>
                <a:cs typeface="Calibri"/>
              </a:rPr>
              <a:t>.	</a:t>
            </a:r>
            <a:r>
              <a:rPr lang="en-US" sz="1600" dirty="0">
                <a:effectLst/>
                <a:latin typeface="+mj-lt"/>
                <a:ea typeface="Times New Roman" panose="02020603050405020304" pitchFamily="18" charset="0"/>
              </a:rPr>
              <a:t>This paper presents a method for estimating three-axis ground reaction forces (GRFs) during walking using shoes equipped with three uniaxial EzForce-1D optical load cells and a sequence-to-sequence Long Short-Term Memory(seq2seq LSTM) model. The load cells, placed on the 1</a:t>
            </a:r>
            <a:r>
              <a:rPr lang="en-US" sz="1600" baseline="30000" dirty="0">
                <a:effectLst/>
                <a:latin typeface="+mj-lt"/>
                <a:ea typeface="Times New Roman" panose="02020603050405020304" pitchFamily="18" charset="0"/>
              </a:rPr>
              <a:t>st</a:t>
            </a:r>
            <a:r>
              <a:rPr lang="en-US" sz="1600" dirty="0">
                <a:effectLst/>
                <a:latin typeface="+mj-lt"/>
                <a:ea typeface="Times New Roman" panose="02020603050405020304" pitchFamily="18" charset="0"/>
              </a:rPr>
              <a:t> metatarsal, 5</a:t>
            </a:r>
            <a:r>
              <a:rPr lang="en-US" sz="1600" baseline="30000" dirty="0">
                <a:effectLst/>
                <a:latin typeface="+mj-lt"/>
                <a:ea typeface="Times New Roman" panose="02020603050405020304" pitchFamily="18" charset="0"/>
              </a:rPr>
              <a:t>th</a:t>
            </a:r>
            <a:r>
              <a:rPr lang="en-US" sz="1600" dirty="0">
                <a:effectLst/>
                <a:latin typeface="+mj-lt"/>
                <a:ea typeface="Times New Roman" panose="02020603050405020304" pitchFamily="18" charset="0"/>
              </a:rPr>
              <a:t>                                      metatarsal, and mid-heel regions, were designed                       to minimize distortion and adapt to different foot                           sizes. The collected data was used to predict                                   vertical, anterior-posterior (AP), and                                                      medial-lateral (ML) GRFs. The experiment involved                      81 healthy adults walking at their preferred speed, with GRF measured using force plates as a reference. The LSTM model was trained with resampled and filtered data from 109 sets and validated with separate test sets.</a:t>
            </a:r>
            <a:endParaRPr lang="en-US" sz="1200" dirty="0">
              <a:latin typeface="+mj-lt"/>
              <a:cs typeface="Calibri"/>
            </a:endParaRPr>
          </a:p>
        </p:txBody>
      </p:sp>
      <p:sp>
        <p:nvSpPr>
          <p:cNvPr id="4" name="object 4">
            <a:extLst>
              <a:ext uri="{FF2B5EF4-FFF2-40B4-BE49-F238E27FC236}">
                <a16:creationId xmlns:a16="http://schemas.microsoft.com/office/drawing/2014/main" id="{BE1CD304-A596-2984-2770-76432FB7B979}"/>
              </a:ext>
            </a:extLst>
          </p:cNvPr>
          <p:cNvSpPr txBox="1"/>
          <p:nvPr/>
        </p:nvSpPr>
        <p:spPr>
          <a:xfrm>
            <a:off x="2356175" y="4754866"/>
            <a:ext cx="4312285" cy="269240"/>
          </a:xfrm>
          <a:prstGeom prst="rect">
            <a:avLst/>
          </a:prstGeom>
        </p:spPr>
        <p:txBody>
          <a:bodyPr vert="horz" wrap="square" lIns="0" tIns="12700" rIns="0" bIns="0" rtlCol="0">
            <a:spAutoFit/>
          </a:bodyPr>
          <a:lstStyle/>
          <a:p>
            <a:pPr marL="12700" marR="5080">
              <a:lnSpc>
                <a:spcPct val="100000"/>
              </a:lnSpc>
              <a:spcBef>
                <a:spcPts val="100"/>
              </a:spcBef>
            </a:pPr>
            <a:r>
              <a:rPr sz="800" spc="-5" dirty="0">
                <a:solidFill>
                  <a:srgbClr val="888888"/>
                </a:solidFill>
                <a:latin typeface="Calibri"/>
                <a:cs typeface="Calibri"/>
              </a:rPr>
              <a:t>[</a:t>
            </a:r>
            <a:r>
              <a:rPr lang="en-IN" sz="800" spc="-5" dirty="0">
                <a:solidFill>
                  <a:srgbClr val="888888"/>
                </a:solidFill>
                <a:latin typeface="Calibri"/>
                <a:cs typeface="Calibri"/>
              </a:rPr>
              <a:t>6</a:t>
            </a:r>
            <a:r>
              <a:rPr sz="800" spc="-5" dirty="0">
                <a:solidFill>
                  <a:srgbClr val="888888"/>
                </a:solidFill>
                <a:latin typeface="Calibri"/>
                <a:cs typeface="Calibri"/>
              </a:rPr>
              <a:t>]</a:t>
            </a:r>
            <a:r>
              <a:rPr lang="en-IN" sz="800" dirty="0">
                <a:solidFill>
                  <a:srgbClr val="888888"/>
                </a:solidFill>
                <a:latin typeface="Calibri"/>
                <a:cs typeface="Calibri"/>
              </a:rPr>
              <a:t> </a:t>
            </a:r>
            <a:r>
              <a:rPr lang="en-US" sz="800" spc="-10" dirty="0">
                <a:solidFill>
                  <a:srgbClr val="888888"/>
                </a:solidFill>
                <a:latin typeface="Calibri"/>
                <a:cs typeface="Calibri"/>
              </a:rPr>
              <a:t>A Deep Learning Model for 3D Ground Reaction Force Estimation Using Shoes with Three Uniaxial Load Cells</a:t>
            </a:r>
            <a:endParaRPr sz="800" dirty="0">
              <a:latin typeface="Calibri"/>
              <a:cs typeface="Calibri"/>
            </a:endParaRPr>
          </a:p>
        </p:txBody>
      </p:sp>
      <p:sp>
        <p:nvSpPr>
          <p:cNvPr id="5" name="object 5">
            <a:extLst>
              <a:ext uri="{FF2B5EF4-FFF2-40B4-BE49-F238E27FC236}">
                <a16:creationId xmlns:a16="http://schemas.microsoft.com/office/drawing/2014/main" id="{57E6C30A-08A7-6557-4FFF-817A0CA8F7E4}"/>
              </a:ext>
            </a:extLst>
          </p:cNvPr>
          <p:cNvSpPr txBox="1"/>
          <p:nvPr/>
        </p:nvSpPr>
        <p:spPr>
          <a:xfrm>
            <a:off x="7578412" y="3597811"/>
            <a:ext cx="139065" cy="147320"/>
          </a:xfrm>
          <a:prstGeom prst="rect">
            <a:avLst/>
          </a:prstGeom>
        </p:spPr>
        <p:txBody>
          <a:bodyPr vert="horz" wrap="square" lIns="0" tIns="12700" rIns="0" bIns="0" rtlCol="0">
            <a:spAutoFit/>
          </a:bodyPr>
          <a:lstStyle/>
          <a:p>
            <a:pPr marL="12700">
              <a:lnSpc>
                <a:spcPct val="100000"/>
              </a:lnSpc>
              <a:spcBef>
                <a:spcPts val="100"/>
              </a:spcBef>
            </a:pPr>
            <a:r>
              <a:rPr sz="800" spc="-5" dirty="0">
                <a:solidFill>
                  <a:srgbClr val="444654"/>
                </a:solidFill>
                <a:latin typeface="Calibri"/>
                <a:cs typeface="Calibri"/>
              </a:rPr>
              <a:t>[3]</a:t>
            </a:r>
            <a:endParaRPr sz="800" dirty="0">
              <a:latin typeface="Calibri"/>
              <a:cs typeface="Calibri"/>
            </a:endParaRPr>
          </a:p>
        </p:txBody>
      </p:sp>
      <p:pic>
        <p:nvPicPr>
          <p:cNvPr id="6" name="Picture 5">
            <a:extLst>
              <a:ext uri="{FF2B5EF4-FFF2-40B4-BE49-F238E27FC236}">
                <a16:creationId xmlns:a16="http://schemas.microsoft.com/office/drawing/2014/main" id="{3E294ADF-3A8A-9319-EE8F-732134C64827}"/>
              </a:ext>
            </a:extLst>
          </p:cNvPr>
          <p:cNvPicPr>
            <a:picLocks noChangeAspect="1"/>
          </p:cNvPicPr>
          <p:nvPr/>
        </p:nvPicPr>
        <p:blipFill>
          <a:blip r:embed="rId2"/>
          <a:stretch>
            <a:fillRect/>
          </a:stretch>
        </p:blipFill>
        <p:spPr>
          <a:xfrm>
            <a:off x="5029200" y="2063124"/>
            <a:ext cx="3886200" cy="1444454"/>
          </a:xfrm>
          <a:prstGeom prst="rect">
            <a:avLst/>
          </a:prstGeom>
        </p:spPr>
      </p:pic>
    </p:spTree>
    <p:extLst>
      <p:ext uri="{BB962C8B-B14F-4D97-AF65-F5344CB8AC3E}">
        <p14:creationId xmlns:p14="http://schemas.microsoft.com/office/powerpoint/2010/main" val="38814376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226</TotalTime>
  <Words>1199</Words>
  <Application>Microsoft Office PowerPoint</Application>
  <PresentationFormat>On-screen Show (16:9)</PresentationFormat>
  <Paragraphs>141</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Arial MT</vt:lpstr>
      <vt:lpstr>Calibri</vt:lpstr>
      <vt:lpstr>Georgia</vt:lpstr>
      <vt:lpstr>Roboto</vt:lpstr>
      <vt:lpstr>Times New Roman</vt:lpstr>
      <vt:lpstr>Office Theme</vt:lpstr>
      <vt:lpstr>Smart Shoe for Wireless Ground Reaction  Force Monitoring using Pressure Sensors and Machine Learning</vt:lpstr>
      <vt:lpstr>Workshop Reviews</vt:lpstr>
      <vt:lpstr>Next Steps</vt:lpstr>
      <vt:lpstr>Next Steps</vt:lpstr>
      <vt:lpstr>PowerPoint Presentation</vt:lpstr>
      <vt:lpstr>Introduction</vt:lpstr>
      <vt:lpstr>Literature Review</vt:lpstr>
      <vt:lpstr>Literature Review</vt:lpstr>
      <vt:lpstr>Literature Review</vt:lpstr>
      <vt:lpstr>Project Phases</vt:lpstr>
      <vt:lpstr>Sensors &amp; Materials</vt:lpstr>
      <vt:lpstr>Experimental Design</vt:lpstr>
      <vt:lpstr>Experimental Design</vt:lpstr>
      <vt:lpstr>Data Collection</vt:lpstr>
      <vt:lpstr>Data Collection</vt:lpstr>
      <vt:lpstr>PowerPoint Presentation</vt:lpstr>
      <vt:lpstr>Data Collection</vt:lpstr>
      <vt:lpstr>Data Visualization &amp; Processing</vt:lpstr>
      <vt:lpstr>PowerPoint Presentation</vt:lpstr>
      <vt:lpstr>Model Training</vt:lpstr>
      <vt:lpstr>Model Training</vt:lpstr>
      <vt:lpstr>PowerPoint Presentation</vt:lpstr>
      <vt:lpstr>Model Deployment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SmartShoe_PPT</dc:title>
  <dc:creator>Dhruv Thakkar</dc:creator>
  <cp:lastModifiedBy>Akshayraj Shinde</cp:lastModifiedBy>
  <cp:revision>5</cp:revision>
  <dcterms:created xsi:type="dcterms:W3CDTF">2024-11-23T08:23:09Z</dcterms:created>
  <dcterms:modified xsi:type="dcterms:W3CDTF">2024-12-16T08:52:17Z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